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48" r:id="rId6"/>
  </p:sldMasterIdLst>
  <p:notesMasterIdLst>
    <p:notesMasterId r:id="rId124"/>
  </p:notesMasterIdLst>
  <p:handoutMasterIdLst>
    <p:handoutMasterId r:id="rId125"/>
  </p:handoutMasterIdLst>
  <p:sldIdLst>
    <p:sldId id="1028" r:id="rId7"/>
    <p:sldId id="925" r:id="rId8"/>
    <p:sldId id="918" r:id="rId9"/>
    <p:sldId id="878" r:id="rId10"/>
    <p:sldId id="946" r:id="rId11"/>
    <p:sldId id="919" r:id="rId12"/>
    <p:sldId id="947" r:id="rId13"/>
    <p:sldId id="899" r:id="rId14"/>
    <p:sldId id="900" r:id="rId15"/>
    <p:sldId id="928" r:id="rId16"/>
    <p:sldId id="921" r:id="rId17"/>
    <p:sldId id="910" r:id="rId18"/>
    <p:sldId id="909" r:id="rId19"/>
    <p:sldId id="944" r:id="rId20"/>
    <p:sldId id="903" r:id="rId21"/>
    <p:sldId id="905" r:id="rId22"/>
    <p:sldId id="949" r:id="rId23"/>
    <p:sldId id="901" r:id="rId24"/>
    <p:sldId id="945" r:id="rId25"/>
    <p:sldId id="948" r:id="rId26"/>
    <p:sldId id="926" r:id="rId27"/>
    <p:sldId id="920" r:id="rId28"/>
    <p:sldId id="956" r:id="rId29"/>
    <p:sldId id="955" r:id="rId30"/>
    <p:sldId id="922" r:id="rId31"/>
    <p:sldId id="950" r:id="rId32"/>
    <p:sldId id="951" r:id="rId33"/>
    <p:sldId id="952" r:id="rId34"/>
    <p:sldId id="953" r:id="rId35"/>
    <p:sldId id="916" r:id="rId36"/>
    <p:sldId id="917" r:id="rId37"/>
    <p:sldId id="929" r:id="rId38"/>
    <p:sldId id="930" r:id="rId39"/>
    <p:sldId id="931" r:id="rId40"/>
    <p:sldId id="932" r:id="rId41"/>
    <p:sldId id="933" r:id="rId42"/>
    <p:sldId id="934" r:id="rId43"/>
    <p:sldId id="935" r:id="rId44"/>
    <p:sldId id="936" r:id="rId45"/>
    <p:sldId id="937" r:id="rId46"/>
    <p:sldId id="938" r:id="rId47"/>
    <p:sldId id="939" r:id="rId48"/>
    <p:sldId id="940" r:id="rId49"/>
    <p:sldId id="942" r:id="rId50"/>
    <p:sldId id="943" r:id="rId51"/>
    <p:sldId id="924" r:id="rId52"/>
    <p:sldId id="957" r:id="rId53"/>
    <p:sldId id="958" r:id="rId54"/>
    <p:sldId id="959" r:id="rId55"/>
    <p:sldId id="960" r:id="rId56"/>
    <p:sldId id="961" r:id="rId57"/>
    <p:sldId id="962" r:id="rId58"/>
    <p:sldId id="963" r:id="rId59"/>
    <p:sldId id="964" r:id="rId60"/>
    <p:sldId id="965" r:id="rId61"/>
    <p:sldId id="966" r:id="rId62"/>
    <p:sldId id="967" r:id="rId63"/>
    <p:sldId id="968" r:id="rId64"/>
    <p:sldId id="969" r:id="rId65"/>
    <p:sldId id="973" r:id="rId66"/>
    <p:sldId id="974" r:id="rId67"/>
    <p:sldId id="971" r:id="rId68"/>
    <p:sldId id="975" r:id="rId69"/>
    <p:sldId id="976" r:id="rId70"/>
    <p:sldId id="977" r:id="rId71"/>
    <p:sldId id="978" r:id="rId72"/>
    <p:sldId id="979" r:id="rId73"/>
    <p:sldId id="980" r:id="rId74"/>
    <p:sldId id="970" r:id="rId75"/>
    <p:sldId id="981" r:id="rId76"/>
    <p:sldId id="972" r:id="rId77"/>
    <p:sldId id="1029" r:id="rId78"/>
    <p:sldId id="984" r:id="rId79"/>
    <p:sldId id="985" r:id="rId80"/>
    <p:sldId id="986" r:id="rId81"/>
    <p:sldId id="987" r:id="rId82"/>
    <p:sldId id="988" r:id="rId83"/>
    <p:sldId id="990" r:id="rId84"/>
    <p:sldId id="992" r:id="rId85"/>
    <p:sldId id="993" r:id="rId86"/>
    <p:sldId id="994" r:id="rId87"/>
    <p:sldId id="995" r:id="rId88"/>
    <p:sldId id="996" r:id="rId89"/>
    <p:sldId id="997" r:id="rId90"/>
    <p:sldId id="998" r:id="rId91"/>
    <p:sldId id="999" r:id="rId92"/>
    <p:sldId id="1000" r:id="rId93"/>
    <p:sldId id="1001" r:id="rId94"/>
    <p:sldId id="1003" r:id="rId95"/>
    <p:sldId id="1004" r:id="rId96"/>
    <p:sldId id="1005" r:id="rId97"/>
    <p:sldId id="1007" r:id="rId98"/>
    <p:sldId id="1008" r:id="rId99"/>
    <p:sldId id="1009" r:id="rId100"/>
    <p:sldId id="1010" r:id="rId101"/>
    <p:sldId id="1011" r:id="rId102"/>
    <p:sldId id="1012" r:id="rId103"/>
    <p:sldId id="1013" r:id="rId104"/>
    <p:sldId id="1014" r:id="rId105"/>
    <p:sldId id="1015" r:id="rId106"/>
    <p:sldId id="1016" r:id="rId107"/>
    <p:sldId id="1017" r:id="rId108"/>
    <p:sldId id="1018" r:id="rId109"/>
    <p:sldId id="1019" r:id="rId110"/>
    <p:sldId id="1021" r:id="rId111"/>
    <p:sldId id="1023" r:id="rId112"/>
    <p:sldId id="1024" r:id="rId113"/>
    <p:sldId id="1025" r:id="rId114"/>
    <p:sldId id="1026" r:id="rId115"/>
    <p:sldId id="1027" r:id="rId116"/>
    <p:sldId id="1030" r:id="rId117"/>
    <p:sldId id="1031" r:id="rId118"/>
    <p:sldId id="1032" r:id="rId119"/>
    <p:sldId id="1033" r:id="rId120"/>
    <p:sldId id="1034" r:id="rId121"/>
    <p:sldId id="1035" r:id="rId122"/>
    <p:sldId id="1036" r:id="rId123"/>
  </p:sldIdLst>
  <p:sldSz cx="9144000" cy="6858000" type="screen4x3"/>
  <p:notesSz cx="9866313" cy="6735763"/>
  <p:defaultTextStyle>
    <a:defPPr>
      <a:defRPr lang="en-US"/>
    </a:defPPr>
    <a:lvl1pPr algn="l" defTabSz="455393" rtl="0" fontAlgn="base">
      <a:spcBef>
        <a:spcPct val="0"/>
      </a:spcBef>
      <a:spcAft>
        <a:spcPct val="0"/>
      </a:spcAft>
      <a:defRPr kern="1200">
        <a:solidFill>
          <a:schemeClr val="tx1"/>
        </a:solidFill>
        <a:latin typeface="Calibri" pitchFamily="34" charset="0"/>
        <a:ea typeface="+mn-ea"/>
        <a:cs typeface="Arial" pitchFamily="34" charset="0"/>
      </a:defRPr>
    </a:lvl1pPr>
    <a:lvl2pPr marL="455393" indent="1588" algn="l" defTabSz="455393" rtl="0" fontAlgn="base">
      <a:spcBef>
        <a:spcPct val="0"/>
      </a:spcBef>
      <a:spcAft>
        <a:spcPct val="0"/>
      </a:spcAft>
      <a:defRPr kern="1200">
        <a:solidFill>
          <a:schemeClr val="tx1"/>
        </a:solidFill>
        <a:latin typeface="Calibri" pitchFamily="34" charset="0"/>
        <a:ea typeface="+mn-ea"/>
        <a:cs typeface="Arial" pitchFamily="34" charset="0"/>
      </a:defRPr>
    </a:lvl2pPr>
    <a:lvl3pPr marL="912373" indent="1588" algn="l" defTabSz="455393" rtl="0" fontAlgn="base">
      <a:spcBef>
        <a:spcPct val="0"/>
      </a:spcBef>
      <a:spcAft>
        <a:spcPct val="0"/>
      </a:spcAft>
      <a:defRPr kern="1200">
        <a:solidFill>
          <a:schemeClr val="tx1"/>
        </a:solidFill>
        <a:latin typeface="Calibri" pitchFamily="34" charset="0"/>
        <a:ea typeface="+mn-ea"/>
        <a:cs typeface="Arial" pitchFamily="34" charset="0"/>
      </a:defRPr>
    </a:lvl3pPr>
    <a:lvl4pPr marL="1369352" indent="1588" algn="l" defTabSz="455393" rtl="0" fontAlgn="base">
      <a:spcBef>
        <a:spcPct val="0"/>
      </a:spcBef>
      <a:spcAft>
        <a:spcPct val="0"/>
      </a:spcAft>
      <a:defRPr kern="1200">
        <a:solidFill>
          <a:schemeClr val="tx1"/>
        </a:solidFill>
        <a:latin typeface="Calibri" pitchFamily="34" charset="0"/>
        <a:ea typeface="+mn-ea"/>
        <a:cs typeface="Arial" pitchFamily="34" charset="0"/>
      </a:defRPr>
    </a:lvl4pPr>
    <a:lvl5pPr marL="1826333" indent="1588" algn="l" defTabSz="455393" rtl="0" fontAlgn="base">
      <a:spcBef>
        <a:spcPct val="0"/>
      </a:spcBef>
      <a:spcAft>
        <a:spcPct val="0"/>
      </a:spcAft>
      <a:defRPr kern="1200">
        <a:solidFill>
          <a:schemeClr val="tx1"/>
        </a:solidFill>
        <a:latin typeface="Calibri" pitchFamily="34" charset="0"/>
        <a:ea typeface="+mn-ea"/>
        <a:cs typeface="Arial" pitchFamily="34" charset="0"/>
      </a:defRPr>
    </a:lvl5pPr>
    <a:lvl6pPr marL="2284896" algn="l" defTabSz="913956" rtl="0" eaLnBrk="1" latinLnBrk="0" hangingPunct="1">
      <a:defRPr kern="1200">
        <a:solidFill>
          <a:schemeClr val="tx1"/>
        </a:solidFill>
        <a:latin typeface="Calibri" pitchFamily="34" charset="0"/>
        <a:ea typeface="+mn-ea"/>
        <a:cs typeface="Arial" pitchFamily="34" charset="0"/>
      </a:defRPr>
    </a:lvl6pPr>
    <a:lvl7pPr marL="2741876" algn="l" defTabSz="913956" rtl="0" eaLnBrk="1" latinLnBrk="0" hangingPunct="1">
      <a:defRPr kern="1200">
        <a:solidFill>
          <a:schemeClr val="tx1"/>
        </a:solidFill>
        <a:latin typeface="Calibri" pitchFamily="34" charset="0"/>
        <a:ea typeface="+mn-ea"/>
        <a:cs typeface="Arial" pitchFamily="34" charset="0"/>
      </a:defRPr>
    </a:lvl7pPr>
    <a:lvl8pPr marL="3198856" algn="l" defTabSz="913956" rtl="0" eaLnBrk="1" latinLnBrk="0" hangingPunct="1">
      <a:defRPr kern="1200">
        <a:solidFill>
          <a:schemeClr val="tx1"/>
        </a:solidFill>
        <a:latin typeface="Calibri" pitchFamily="34" charset="0"/>
        <a:ea typeface="+mn-ea"/>
        <a:cs typeface="Arial" pitchFamily="34" charset="0"/>
      </a:defRPr>
    </a:lvl8pPr>
    <a:lvl9pPr marL="3655836" algn="l" defTabSz="913956" rtl="0" eaLnBrk="1" latinLnBrk="0" hangingPunct="1">
      <a:defRPr kern="1200">
        <a:solidFill>
          <a:schemeClr val="tx1"/>
        </a:solidFill>
        <a:latin typeface="Calibri" pitchFamily="34" charset="0"/>
        <a:ea typeface="+mn-ea"/>
        <a:cs typeface="Arial" pitchFamily="34" charset="0"/>
      </a:defRPr>
    </a:lvl9pPr>
  </p:defaultTextStyle>
  <p:extLst>
    <p:ext uri="{521415D9-36F7-43E2-AB2F-B90AF26B5E84}">
      <p14:sectionLst xmlns:p14="http://schemas.microsoft.com/office/powerpoint/2010/main">
        <p14:section name="Varsayılan Bölüm" id="{CC05FEFD-562C-42D7-AC6F-266079B7CEB2}">
          <p14:sldIdLst>
            <p14:sldId id="1028"/>
            <p14:sldId id="925"/>
            <p14:sldId id="918"/>
            <p14:sldId id="878"/>
            <p14:sldId id="946"/>
            <p14:sldId id="919"/>
            <p14:sldId id="947"/>
            <p14:sldId id="899"/>
            <p14:sldId id="900"/>
            <p14:sldId id="928"/>
            <p14:sldId id="921"/>
            <p14:sldId id="910"/>
            <p14:sldId id="909"/>
            <p14:sldId id="944"/>
            <p14:sldId id="903"/>
            <p14:sldId id="905"/>
            <p14:sldId id="949"/>
            <p14:sldId id="901"/>
            <p14:sldId id="945"/>
            <p14:sldId id="948"/>
            <p14:sldId id="926"/>
            <p14:sldId id="920"/>
            <p14:sldId id="956"/>
            <p14:sldId id="955"/>
            <p14:sldId id="922"/>
            <p14:sldId id="950"/>
            <p14:sldId id="951"/>
            <p14:sldId id="952"/>
            <p14:sldId id="953"/>
            <p14:sldId id="916"/>
            <p14:sldId id="917"/>
            <p14:sldId id="929"/>
            <p14:sldId id="930"/>
            <p14:sldId id="931"/>
            <p14:sldId id="932"/>
            <p14:sldId id="933"/>
            <p14:sldId id="934"/>
            <p14:sldId id="935"/>
            <p14:sldId id="936"/>
            <p14:sldId id="937"/>
            <p14:sldId id="938"/>
            <p14:sldId id="939"/>
            <p14:sldId id="940"/>
            <p14:sldId id="942"/>
            <p14:sldId id="943"/>
            <p14:sldId id="924"/>
            <p14:sldId id="957"/>
            <p14:sldId id="958"/>
            <p14:sldId id="959"/>
            <p14:sldId id="960"/>
            <p14:sldId id="961"/>
            <p14:sldId id="962"/>
            <p14:sldId id="963"/>
            <p14:sldId id="964"/>
            <p14:sldId id="965"/>
            <p14:sldId id="966"/>
            <p14:sldId id="967"/>
            <p14:sldId id="968"/>
            <p14:sldId id="969"/>
            <p14:sldId id="973"/>
            <p14:sldId id="974"/>
            <p14:sldId id="971"/>
            <p14:sldId id="975"/>
            <p14:sldId id="976"/>
            <p14:sldId id="977"/>
            <p14:sldId id="978"/>
            <p14:sldId id="979"/>
            <p14:sldId id="980"/>
            <p14:sldId id="970"/>
            <p14:sldId id="981"/>
            <p14:sldId id="972"/>
            <p14:sldId id="1029"/>
            <p14:sldId id="984"/>
            <p14:sldId id="985"/>
            <p14:sldId id="986"/>
            <p14:sldId id="987"/>
            <p14:sldId id="988"/>
            <p14:sldId id="990"/>
            <p14:sldId id="992"/>
            <p14:sldId id="993"/>
            <p14:sldId id="994"/>
            <p14:sldId id="995"/>
            <p14:sldId id="996"/>
            <p14:sldId id="997"/>
            <p14:sldId id="998"/>
            <p14:sldId id="999"/>
            <p14:sldId id="1000"/>
            <p14:sldId id="1001"/>
            <p14:sldId id="1003"/>
            <p14:sldId id="1004"/>
            <p14:sldId id="1005"/>
            <p14:sldId id="1007"/>
            <p14:sldId id="1008"/>
            <p14:sldId id="1009"/>
            <p14:sldId id="1010"/>
            <p14:sldId id="1011"/>
            <p14:sldId id="1012"/>
            <p14:sldId id="1013"/>
            <p14:sldId id="1014"/>
            <p14:sldId id="1015"/>
            <p14:sldId id="1016"/>
            <p14:sldId id="1017"/>
            <p14:sldId id="1018"/>
            <p14:sldId id="1019"/>
            <p14:sldId id="1021"/>
            <p14:sldId id="1023"/>
            <p14:sldId id="1024"/>
            <p14:sldId id="1025"/>
            <p14:sldId id="1026"/>
            <p14:sldId id="1027"/>
            <p14:sldId id="1030"/>
            <p14:sldId id="1031"/>
            <p14:sldId id="1032"/>
            <p14:sldId id="1033"/>
            <p14:sldId id="1034"/>
            <p14:sldId id="1035"/>
            <p14:sldId id="1036"/>
          </p14:sldIdLst>
        </p14:section>
        <p14:section name="Başlıksız Bölüm" id="{6B9CDFBF-4EB7-42AB-8570-F219BF185263}">
          <p14:sldIdLst/>
        </p14:section>
        <p14:section name="Başlıksız Bölüm" id="{1E27041D-C720-4493-9278-5315D3715DEC}">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122" userDrawn="1">
          <p15:clr>
            <a:srgbClr val="A4A3A4"/>
          </p15:clr>
        </p15:guide>
        <p15:guide id="2" pos="31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4F6228"/>
    <a:srgbClr val="C9E2C8"/>
    <a:srgbClr val="A91B1B"/>
    <a:srgbClr val="007DBC"/>
    <a:srgbClr val="006699"/>
    <a:srgbClr val="C31F1F"/>
    <a:srgbClr val="1B65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C2FFA5D-87B4-456A-9821-1D502468CF0F}" styleName="Tema Uygulanmış Stil 1 - Vurgu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8FB837D-C827-4EFA-A057-4D05807E0F7C}" styleName="Tema Uygulanmış Stil 1 - Vurgu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2838BEF-8BB2-4498-84A7-C5851F593DF1}" styleName="Orta Stil 4 - Vurgu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442" autoAdjust="0"/>
    <p:restoredTop sz="96433" autoAdjust="0"/>
  </p:normalViewPr>
  <p:slideViewPr>
    <p:cSldViewPr snapToGrid="0" snapToObjects="1">
      <p:cViewPr varScale="1">
        <p:scale>
          <a:sx n="87" d="100"/>
          <a:sy n="87" d="100"/>
        </p:scale>
        <p:origin x="1698" y="90"/>
      </p:cViewPr>
      <p:guideLst>
        <p:guide orient="horz" pos="2160"/>
        <p:guide pos="2880"/>
      </p:guideLst>
    </p:cSldViewPr>
  </p:slideViewPr>
  <p:notesTextViewPr>
    <p:cViewPr>
      <p:scale>
        <a:sx n="100" d="100"/>
        <a:sy n="100" d="100"/>
      </p:scale>
      <p:origin x="0" y="0"/>
    </p:cViewPr>
  </p:notesTextViewPr>
  <p:sorterViewPr>
    <p:cViewPr>
      <p:scale>
        <a:sx n="200" d="100"/>
        <a:sy n="200" d="100"/>
      </p:scale>
      <p:origin x="0" y="0"/>
    </p:cViewPr>
  </p:sorterViewPr>
  <p:notesViewPr>
    <p:cSldViewPr snapToGrid="0" snapToObjects="1">
      <p:cViewPr varScale="1">
        <p:scale>
          <a:sx n="116" d="100"/>
          <a:sy n="116" d="100"/>
        </p:scale>
        <p:origin x="-2082" y="-102"/>
      </p:cViewPr>
      <p:guideLst>
        <p:guide orient="horz" pos="2122"/>
        <p:guide pos="3108"/>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1.xml"/><Relationship Id="rId21" Type="http://schemas.openxmlformats.org/officeDocument/2006/relationships/slide" Target="slides/slide15.xml"/><Relationship Id="rId42" Type="http://schemas.openxmlformats.org/officeDocument/2006/relationships/slide" Target="slides/slide36.xml"/><Relationship Id="rId47" Type="http://schemas.openxmlformats.org/officeDocument/2006/relationships/slide" Target="slides/slide41.xml"/><Relationship Id="rId63" Type="http://schemas.openxmlformats.org/officeDocument/2006/relationships/slide" Target="slides/slide57.xml"/><Relationship Id="rId68" Type="http://schemas.openxmlformats.org/officeDocument/2006/relationships/slide" Target="slides/slide62.xml"/><Relationship Id="rId84" Type="http://schemas.openxmlformats.org/officeDocument/2006/relationships/slide" Target="slides/slide78.xml"/><Relationship Id="rId89" Type="http://schemas.openxmlformats.org/officeDocument/2006/relationships/slide" Target="slides/slide83.xml"/><Relationship Id="rId112" Type="http://schemas.openxmlformats.org/officeDocument/2006/relationships/slide" Target="slides/slide106.xml"/><Relationship Id="rId16" Type="http://schemas.openxmlformats.org/officeDocument/2006/relationships/slide" Target="slides/slide10.xml"/><Relationship Id="rId107" Type="http://schemas.openxmlformats.org/officeDocument/2006/relationships/slide" Target="slides/slide101.xml"/><Relationship Id="rId11" Type="http://schemas.openxmlformats.org/officeDocument/2006/relationships/slide" Target="slides/slide5.xml"/><Relationship Id="rId32" Type="http://schemas.openxmlformats.org/officeDocument/2006/relationships/slide" Target="slides/slide26.xml"/><Relationship Id="rId37" Type="http://schemas.openxmlformats.org/officeDocument/2006/relationships/slide" Target="slides/slide31.xml"/><Relationship Id="rId53" Type="http://schemas.openxmlformats.org/officeDocument/2006/relationships/slide" Target="slides/slide47.xml"/><Relationship Id="rId58" Type="http://schemas.openxmlformats.org/officeDocument/2006/relationships/slide" Target="slides/slide52.xml"/><Relationship Id="rId74" Type="http://schemas.openxmlformats.org/officeDocument/2006/relationships/slide" Target="slides/slide68.xml"/><Relationship Id="rId79" Type="http://schemas.openxmlformats.org/officeDocument/2006/relationships/slide" Target="slides/slide73.xml"/><Relationship Id="rId102" Type="http://schemas.openxmlformats.org/officeDocument/2006/relationships/slide" Target="slides/slide96.xml"/><Relationship Id="rId123" Type="http://schemas.openxmlformats.org/officeDocument/2006/relationships/slide" Target="slides/slide117.xml"/><Relationship Id="rId128" Type="http://schemas.openxmlformats.org/officeDocument/2006/relationships/theme" Target="theme/theme1.xml"/><Relationship Id="rId5" Type="http://schemas.openxmlformats.org/officeDocument/2006/relationships/customXml" Target="../customXml/item5.xml"/><Relationship Id="rId90" Type="http://schemas.openxmlformats.org/officeDocument/2006/relationships/slide" Target="slides/slide84.xml"/><Relationship Id="rId95" Type="http://schemas.openxmlformats.org/officeDocument/2006/relationships/slide" Target="slides/slide89.xml"/><Relationship Id="rId22" Type="http://schemas.openxmlformats.org/officeDocument/2006/relationships/slide" Target="slides/slide16.xml"/><Relationship Id="rId27" Type="http://schemas.openxmlformats.org/officeDocument/2006/relationships/slide" Target="slides/slide21.xml"/><Relationship Id="rId43" Type="http://schemas.openxmlformats.org/officeDocument/2006/relationships/slide" Target="slides/slide37.xml"/><Relationship Id="rId48" Type="http://schemas.openxmlformats.org/officeDocument/2006/relationships/slide" Target="slides/slide42.xml"/><Relationship Id="rId64" Type="http://schemas.openxmlformats.org/officeDocument/2006/relationships/slide" Target="slides/slide58.xml"/><Relationship Id="rId69" Type="http://schemas.openxmlformats.org/officeDocument/2006/relationships/slide" Target="slides/slide63.xml"/><Relationship Id="rId113" Type="http://schemas.openxmlformats.org/officeDocument/2006/relationships/slide" Target="slides/slide107.xml"/><Relationship Id="rId118" Type="http://schemas.openxmlformats.org/officeDocument/2006/relationships/slide" Target="slides/slide112.xml"/><Relationship Id="rId80" Type="http://schemas.openxmlformats.org/officeDocument/2006/relationships/slide" Target="slides/slide74.xml"/><Relationship Id="rId85" Type="http://schemas.openxmlformats.org/officeDocument/2006/relationships/slide" Target="slides/slide79.xml"/><Relationship Id="rId12" Type="http://schemas.openxmlformats.org/officeDocument/2006/relationships/slide" Target="slides/slide6.xml"/><Relationship Id="rId17" Type="http://schemas.openxmlformats.org/officeDocument/2006/relationships/slide" Target="slides/slide11.xml"/><Relationship Id="rId33" Type="http://schemas.openxmlformats.org/officeDocument/2006/relationships/slide" Target="slides/slide27.xml"/><Relationship Id="rId38" Type="http://schemas.openxmlformats.org/officeDocument/2006/relationships/slide" Target="slides/slide32.xml"/><Relationship Id="rId59" Type="http://schemas.openxmlformats.org/officeDocument/2006/relationships/slide" Target="slides/slide53.xml"/><Relationship Id="rId103" Type="http://schemas.openxmlformats.org/officeDocument/2006/relationships/slide" Target="slides/slide97.xml"/><Relationship Id="rId108" Type="http://schemas.openxmlformats.org/officeDocument/2006/relationships/slide" Target="slides/slide102.xml"/><Relationship Id="rId124" Type="http://schemas.openxmlformats.org/officeDocument/2006/relationships/notesMaster" Target="notesMasters/notesMaster1.xml"/><Relationship Id="rId129" Type="http://schemas.openxmlformats.org/officeDocument/2006/relationships/tableStyles" Target="tableStyles.xml"/><Relationship Id="rId54" Type="http://schemas.openxmlformats.org/officeDocument/2006/relationships/slide" Target="slides/slide48.xml"/><Relationship Id="rId70" Type="http://schemas.openxmlformats.org/officeDocument/2006/relationships/slide" Target="slides/slide64.xml"/><Relationship Id="rId75" Type="http://schemas.openxmlformats.org/officeDocument/2006/relationships/slide" Target="slides/slide69.xml"/><Relationship Id="rId91" Type="http://schemas.openxmlformats.org/officeDocument/2006/relationships/slide" Target="slides/slide85.xml"/><Relationship Id="rId96" Type="http://schemas.openxmlformats.org/officeDocument/2006/relationships/slide" Target="slides/slide90.xml"/><Relationship Id="rId1" Type="http://schemas.openxmlformats.org/officeDocument/2006/relationships/customXml" Target="../customXml/item1.xml"/><Relationship Id="rId6" Type="http://schemas.openxmlformats.org/officeDocument/2006/relationships/slideMaster" Target="slideMasters/slideMaster1.xml"/><Relationship Id="rId23" Type="http://schemas.openxmlformats.org/officeDocument/2006/relationships/slide" Target="slides/slide17.xml"/><Relationship Id="rId28" Type="http://schemas.openxmlformats.org/officeDocument/2006/relationships/slide" Target="slides/slide22.xml"/><Relationship Id="rId49" Type="http://schemas.openxmlformats.org/officeDocument/2006/relationships/slide" Target="slides/slide43.xml"/><Relationship Id="rId114" Type="http://schemas.openxmlformats.org/officeDocument/2006/relationships/slide" Target="slides/slide108.xml"/><Relationship Id="rId119" Type="http://schemas.openxmlformats.org/officeDocument/2006/relationships/slide" Target="slides/slide113.xml"/><Relationship Id="rId44" Type="http://schemas.openxmlformats.org/officeDocument/2006/relationships/slide" Target="slides/slide38.xml"/><Relationship Id="rId60" Type="http://schemas.openxmlformats.org/officeDocument/2006/relationships/slide" Target="slides/slide54.xml"/><Relationship Id="rId65" Type="http://schemas.openxmlformats.org/officeDocument/2006/relationships/slide" Target="slides/slide59.xml"/><Relationship Id="rId81" Type="http://schemas.openxmlformats.org/officeDocument/2006/relationships/slide" Target="slides/slide75.xml"/><Relationship Id="rId86" Type="http://schemas.openxmlformats.org/officeDocument/2006/relationships/slide" Target="slides/slide80.xml"/><Relationship Id="rId13" Type="http://schemas.openxmlformats.org/officeDocument/2006/relationships/slide" Target="slides/slide7.xml"/><Relationship Id="rId18" Type="http://schemas.openxmlformats.org/officeDocument/2006/relationships/slide" Target="slides/slide12.xml"/><Relationship Id="rId39" Type="http://schemas.openxmlformats.org/officeDocument/2006/relationships/slide" Target="slides/slide33.xml"/><Relationship Id="rId109" Type="http://schemas.openxmlformats.org/officeDocument/2006/relationships/slide" Target="slides/slide103.xml"/><Relationship Id="rId34" Type="http://schemas.openxmlformats.org/officeDocument/2006/relationships/slide" Target="slides/slide28.xml"/><Relationship Id="rId50" Type="http://schemas.openxmlformats.org/officeDocument/2006/relationships/slide" Target="slides/slide44.xml"/><Relationship Id="rId55" Type="http://schemas.openxmlformats.org/officeDocument/2006/relationships/slide" Target="slides/slide49.xml"/><Relationship Id="rId76" Type="http://schemas.openxmlformats.org/officeDocument/2006/relationships/slide" Target="slides/slide70.xml"/><Relationship Id="rId97" Type="http://schemas.openxmlformats.org/officeDocument/2006/relationships/slide" Target="slides/slide91.xml"/><Relationship Id="rId104" Type="http://schemas.openxmlformats.org/officeDocument/2006/relationships/slide" Target="slides/slide98.xml"/><Relationship Id="rId120" Type="http://schemas.openxmlformats.org/officeDocument/2006/relationships/slide" Target="slides/slide114.xml"/><Relationship Id="rId125" Type="http://schemas.openxmlformats.org/officeDocument/2006/relationships/handoutMaster" Target="handoutMasters/handoutMaster1.xml"/><Relationship Id="rId7" Type="http://schemas.openxmlformats.org/officeDocument/2006/relationships/slide" Target="slides/slide1.xml"/><Relationship Id="rId71" Type="http://schemas.openxmlformats.org/officeDocument/2006/relationships/slide" Target="slides/slide65.xml"/><Relationship Id="rId92" Type="http://schemas.openxmlformats.org/officeDocument/2006/relationships/slide" Target="slides/slide86.xml"/><Relationship Id="rId2" Type="http://schemas.openxmlformats.org/officeDocument/2006/relationships/customXml" Target="../customXml/item2.xml"/><Relationship Id="rId29" Type="http://schemas.openxmlformats.org/officeDocument/2006/relationships/slide" Target="slides/slide23.xml"/><Relationship Id="rId24" Type="http://schemas.openxmlformats.org/officeDocument/2006/relationships/slide" Target="slides/slide18.xml"/><Relationship Id="rId40" Type="http://schemas.openxmlformats.org/officeDocument/2006/relationships/slide" Target="slides/slide34.xml"/><Relationship Id="rId45" Type="http://schemas.openxmlformats.org/officeDocument/2006/relationships/slide" Target="slides/slide39.xml"/><Relationship Id="rId66" Type="http://schemas.openxmlformats.org/officeDocument/2006/relationships/slide" Target="slides/slide60.xml"/><Relationship Id="rId87" Type="http://schemas.openxmlformats.org/officeDocument/2006/relationships/slide" Target="slides/slide81.xml"/><Relationship Id="rId110" Type="http://schemas.openxmlformats.org/officeDocument/2006/relationships/slide" Target="slides/slide104.xml"/><Relationship Id="rId115" Type="http://schemas.openxmlformats.org/officeDocument/2006/relationships/slide" Target="slides/slide109.xml"/><Relationship Id="rId61" Type="http://schemas.openxmlformats.org/officeDocument/2006/relationships/slide" Target="slides/slide55.xml"/><Relationship Id="rId82" Type="http://schemas.openxmlformats.org/officeDocument/2006/relationships/slide" Target="slides/slide76.xml"/><Relationship Id="rId19" Type="http://schemas.openxmlformats.org/officeDocument/2006/relationships/slide" Target="slides/slide13.xml"/><Relationship Id="rId14" Type="http://schemas.openxmlformats.org/officeDocument/2006/relationships/slide" Target="slides/slide8.xml"/><Relationship Id="rId30" Type="http://schemas.openxmlformats.org/officeDocument/2006/relationships/slide" Target="slides/slide24.xml"/><Relationship Id="rId35" Type="http://schemas.openxmlformats.org/officeDocument/2006/relationships/slide" Target="slides/slide29.xml"/><Relationship Id="rId56" Type="http://schemas.openxmlformats.org/officeDocument/2006/relationships/slide" Target="slides/slide50.xml"/><Relationship Id="rId77" Type="http://schemas.openxmlformats.org/officeDocument/2006/relationships/slide" Target="slides/slide71.xml"/><Relationship Id="rId100" Type="http://schemas.openxmlformats.org/officeDocument/2006/relationships/slide" Target="slides/slide94.xml"/><Relationship Id="rId105" Type="http://schemas.openxmlformats.org/officeDocument/2006/relationships/slide" Target="slides/slide99.xml"/><Relationship Id="rId126" Type="http://schemas.openxmlformats.org/officeDocument/2006/relationships/presProps" Target="presProps.xml"/><Relationship Id="rId8" Type="http://schemas.openxmlformats.org/officeDocument/2006/relationships/slide" Target="slides/slide2.xml"/><Relationship Id="rId51" Type="http://schemas.openxmlformats.org/officeDocument/2006/relationships/slide" Target="slides/slide45.xml"/><Relationship Id="rId72" Type="http://schemas.openxmlformats.org/officeDocument/2006/relationships/slide" Target="slides/slide66.xml"/><Relationship Id="rId93" Type="http://schemas.openxmlformats.org/officeDocument/2006/relationships/slide" Target="slides/slide87.xml"/><Relationship Id="rId98" Type="http://schemas.openxmlformats.org/officeDocument/2006/relationships/slide" Target="slides/slide92.xml"/><Relationship Id="rId121" Type="http://schemas.openxmlformats.org/officeDocument/2006/relationships/slide" Target="slides/slide115.xml"/><Relationship Id="rId3" Type="http://schemas.openxmlformats.org/officeDocument/2006/relationships/customXml" Target="../customXml/item3.xml"/><Relationship Id="rId25" Type="http://schemas.openxmlformats.org/officeDocument/2006/relationships/slide" Target="slides/slide19.xml"/><Relationship Id="rId46" Type="http://schemas.openxmlformats.org/officeDocument/2006/relationships/slide" Target="slides/slide40.xml"/><Relationship Id="rId67" Type="http://schemas.openxmlformats.org/officeDocument/2006/relationships/slide" Target="slides/slide61.xml"/><Relationship Id="rId116" Type="http://schemas.openxmlformats.org/officeDocument/2006/relationships/slide" Target="slides/slide110.xml"/><Relationship Id="rId20" Type="http://schemas.openxmlformats.org/officeDocument/2006/relationships/slide" Target="slides/slide14.xml"/><Relationship Id="rId41" Type="http://schemas.openxmlformats.org/officeDocument/2006/relationships/slide" Target="slides/slide35.xml"/><Relationship Id="rId62" Type="http://schemas.openxmlformats.org/officeDocument/2006/relationships/slide" Target="slides/slide56.xml"/><Relationship Id="rId83" Type="http://schemas.openxmlformats.org/officeDocument/2006/relationships/slide" Target="slides/slide77.xml"/><Relationship Id="rId88" Type="http://schemas.openxmlformats.org/officeDocument/2006/relationships/slide" Target="slides/slide82.xml"/><Relationship Id="rId111" Type="http://schemas.openxmlformats.org/officeDocument/2006/relationships/slide" Target="slides/slide105.xml"/><Relationship Id="rId15" Type="http://schemas.openxmlformats.org/officeDocument/2006/relationships/slide" Target="slides/slide9.xml"/><Relationship Id="rId36" Type="http://schemas.openxmlformats.org/officeDocument/2006/relationships/slide" Target="slides/slide30.xml"/><Relationship Id="rId57" Type="http://schemas.openxmlformats.org/officeDocument/2006/relationships/slide" Target="slides/slide51.xml"/><Relationship Id="rId106" Type="http://schemas.openxmlformats.org/officeDocument/2006/relationships/slide" Target="slides/slide100.xml"/><Relationship Id="rId127" Type="http://schemas.openxmlformats.org/officeDocument/2006/relationships/viewProps" Target="viewProps.xml"/><Relationship Id="rId10" Type="http://schemas.openxmlformats.org/officeDocument/2006/relationships/slide" Target="slides/slide4.xml"/><Relationship Id="rId31" Type="http://schemas.openxmlformats.org/officeDocument/2006/relationships/slide" Target="slides/slide25.xml"/><Relationship Id="rId52" Type="http://schemas.openxmlformats.org/officeDocument/2006/relationships/slide" Target="slides/slide46.xml"/><Relationship Id="rId73" Type="http://schemas.openxmlformats.org/officeDocument/2006/relationships/slide" Target="slides/slide67.xml"/><Relationship Id="rId78" Type="http://schemas.openxmlformats.org/officeDocument/2006/relationships/slide" Target="slides/slide72.xml"/><Relationship Id="rId94" Type="http://schemas.openxmlformats.org/officeDocument/2006/relationships/slide" Target="slides/slide88.xml"/><Relationship Id="rId99" Type="http://schemas.openxmlformats.org/officeDocument/2006/relationships/slide" Target="slides/slide93.xml"/><Relationship Id="rId101" Type="http://schemas.openxmlformats.org/officeDocument/2006/relationships/slide" Target="slides/slide95.xml"/><Relationship Id="rId122" Type="http://schemas.openxmlformats.org/officeDocument/2006/relationships/slide" Target="slides/slide116.xml"/><Relationship Id="rId4" Type="http://schemas.openxmlformats.org/officeDocument/2006/relationships/customXml" Target="../customXml/item4.xml"/><Relationship Id="rId9" Type="http://schemas.openxmlformats.org/officeDocument/2006/relationships/slide" Target="slides/slide3.xml"/><Relationship Id="rId26" Type="http://schemas.openxmlformats.org/officeDocument/2006/relationships/slide" Target="slides/slide2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1" y="2"/>
            <a:ext cx="4278782" cy="337256"/>
          </a:xfrm>
          <a:prstGeom prst="rect">
            <a:avLst/>
          </a:prstGeom>
        </p:spPr>
        <p:txBody>
          <a:bodyPr vert="horz" lIns="88379" tIns="44188" rIns="88379" bIns="44188" rtlCol="0"/>
          <a:lstStyle>
            <a:lvl1pPr algn="l" defTabSz="441903" eaLnBrk="1" hangingPunct="1">
              <a:defRPr sz="1000"/>
            </a:lvl1pPr>
          </a:lstStyle>
          <a:p>
            <a:pPr>
              <a:defRPr/>
            </a:pPr>
            <a:endParaRPr lang="tr-TR"/>
          </a:p>
        </p:txBody>
      </p:sp>
      <p:sp>
        <p:nvSpPr>
          <p:cNvPr id="3" name="Veri Yer Tutucusu 2"/>
          <p:cNvSpPr>
            <a:spLocks noGrp="1"/>
          </p:cNvSpPr>
          <p:nvPr>
            <p:ph type="dt" sz="quarter" idx="1"/>
          </p:nvPr>
        </p:nvSpPr>
        <p:spPr>
          <a:xfrm>
            <a:off x="5587535" y="2"/>
            <a:ext cx="4276478" cy="337256"/>
          </a:xfrm>
          <a:prstGeom prst="rect">
            <a:avLst/>
          </a:prstGeom>
        </p:spPr>
        <p:txBody>
          <a:bodyPr vert="horz" lIns="88379" tIns="44188" rIns="88379" bIns="44188" rtlCol="0"/>
          <a:lstStyle>
            <a:lvl1pPr algn="r" defTabSz="441903" eaLnBrk="1" hangingPunct="1">
              <a:defRPr sz="1000"/>
            </a:lvl1pPr>
          </a:lstStyle>
          <a:p>
            <a:pPr>
              <a:defRPr/>
            </a:pPr>
            <a:fld id="{A2EEEDD0-A96E-433C-A487-0DCCA54E56BC}" type="datetimeFigureOut">
              <a:rPr lang="tr-TR"/>
              <a:pPr>
                <a:defRPr/>
              </a:pPr>
              <a:t>25.09.2020</a:t>
            </a:fld>
            <a:endParaRPr lang="tr-TR"/>
          </a:p>
        </p:txBody>
      </p:sp>
      <p:sp>
        <p:nvSpPr>
          <p:cNvPr id="4" name="Altbilgi Yer Tutucusu 3"/>
          <p:cNvSpPr>
            <a:spLocks noGrp="1"/>
          </p:cNvSpPr>
          <p:nvPr>
            <p:ph type="ftr" sz="quarter" idx="2"/>
          </p:nvPr>
        </p:nvSpPr>
        <p:spPr>
          <a:xfrm>
            <a:off x="1" y="6398516"/>
            <a:ext cx="4278782" cy="332572"/>
          </a:xfrm>
          <a:prstGeom prst="rect">
            <a:avLst/>
          </a:prstGeom>
        </p:spPr>
        <p:txBody>
          <a:bodyPr vert="horz" lIns="88379" tIns="44188" rIns="88379" bIns="44188" rtlCol="0" anchor="b"/>
          <a:lstStyle>
            <a:lvl1pPr algn="l" defTabSz="441903" eaLnBrk="1" hangingPunct="1">
              <a:defRPr sz="1000"/>
            </a:lvl1pPr>
          </a:lstStyle>
          <a:p>
            <a:pPr>
              <a:defRPr/>
            </a:pPr>
            <a:r>
              <a:rPr lang="tr-TR" smtClean="0"/>
              <a:t>1/19</a:t>
            </a:r>
            <a:endParaRPr lang="tr-TR"/>
          </a:p>
        </p:txBody>
      </p:sp>
      <p:sp>
        <p:nvSpPr>
          <p:cNvPr id="5" name="Slayt Numarası Yer Tutucusu 4"/>
          <p:cNvSpPr>
            <a:spLocks noGrp="1"/>
          </p:cNvSpPr>
          <p:nvPr>
            <p:ph type="sldNum" sz="quarter" idx="3"/>
          </p:nvPr>
        </p:nvSpPr>
        <p:spPr>
          <a:xfrm>
            <a:off x="5587535" y="6398516"/>
            <a:ext cx="4276478" cy="332572"/>
          </a:xfrm>
          <a:prstGeom prst="rect">
            <a:avLst/>
          </a:prstGeom>
        </p:spPr>
        <p:txBody>
          <a:bodyPr vert="horz" wrap="square" lIns="88379" tIns="44188" rIns="88379" bIns="44188" numCol="1" anchor="b" anchorCtr="0" compatLnSpc="1">
            <a:prstTxWarp prst="textNoShape">
              <a:avLst/>
            </a:prstTxWarp>
          </a:bodyPr>
          <a:lstStyle>
            <a:lvl1pPr algn="r" defTabSz="436697" eaLnBrk="1" hangingPunct="1">
              <a:defRPr sz="1000"/>
            </a:lvl1pPr>
          </a:lstStyle>
          <a:p>
            <a:pPr>
              <a:defRPr/>
            </a:pPr>
            <a:fld id="{1E8D68AE-28D4-48FD-B5AD-B5E82A9D6545}" type="slidenum">
              <a:rPr lang="tr-TR" altLang="tr-TR"/>
              <a:pPr>
                <a:defRPr/>
              </a:pPr>
              <a:t>‹#›</a:t>
            </a:fld>
            <a:endParaRPr lang="tr-TR" altLang="tr-TR"/>
          </a:p>
        </p:txBody>
      </p:sp>
    </p:spTree>
    <p:extLst>
      <p:ext uri="{BB962C8B-B14F-4D97-AF65-F5344CB8AC3E}">
        <p14:creationId xmlns:p14="http://schemas.microsoft.com/office/powerpoint/2010/main" val="73430390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4278782" cy="337256"/>
          </a:xfrm>
          <a:prstGeom prst="rect">
            <a:avLst/>
          </a:prstGeom>
        </p:spPr>
        <p:txBody>
          <a:bodyPr vert="horz" lIns="92363" tIns="46184" rIns="92363" bIns="46184" rtlCol="0"/>
          <a:lstStyle>
            <a:lvl1pPr algn="l" defTabSz="441903" eaLnBrk="1" fontAlgn="auto" hangingPunct="1">
              <a:spcBef>
                <a:spcPts val="0"/>
              </a:spcBef>
              <a:spcAft>
                <a:spcPts val="0"/>
              </a:spcAft>
              <a:defRPr sz="1300">
                <a:latin typeface="+mn-lt"/>
                <a:cs typeface="+mn-cs"/>
              </a:defRPr>
            </a:lvl1pPr>
          </a:lstStyle>
          <a:p>
            <a:pPr>
              <a:defRPr/>
            </a:pPr>
            <a:endParaRPr lang="en-US"/>
          </a:p>
        </p:txBody>
      </p:sp>
      <p:sp>
        <p:nvSpPr>
          <p:cNvPr id="3" name="Date Placeholder 2"/>
          <p:cNvSpPr>
            <a:spLocks noGrp="1"/>
          </p:cNvSpPr>
          <p:nvPr>
            <p:ph type="dt" idx="1"/>
          </p:nvPr>
        </p:nvSpPr>
        <p:spPr>
          <a:xfrm>
            <a:off x="5587535" y="2"/>
            <a:ext cx="4276478" cy="337256"/>
          </a:xfrm>
          <a:prstGeom prst="rect">
            <a:avLst/>
          </a:prstGeom>
        </p:spPr>
        <p:txBody>
          <a:bodyPr vert="horz" lIns="92363" tIns="46184" rIns="92363" bIns="46184" rtlCol="0"/>
          <a:lstStyle>
            <a:lvl1pPr algn="r" defTabSz="441903" eaLnBrk="1" fontAlgn="auto" hangingPunct="1">
              <a:spcBef>
                <a:spcPts val="0"/>
              </a:spcBef>
              <a:spcAft>
                <a:spcPts val="0"/>
              </a:spcAft>
              <a:defRPr sz="1300">
                <a:latin typeface="+mn-lt"/>
                <a:cs typeface="+mn-cs"/>
              </a:defRPr>
            </a:lvl1pPr>
          </a:lstStyle>
          <a:p>
            <a:pPr>
              <a:defRPr/>
            </a:pPr>
            <a:fld id="{436AC0DB-98FE-4255-8DDE-42501FE94146}" type="datetimeFigureOut">
              <a:rPr lang="en-US"/>
              <a:pPr>
                <a:defRPr/>
              </a:pPr>
              <a:t>9/25/2020</a:t>
            </a:fld>
            <a:endParaRPr lang="en-US"/>
          </a:p>
        </p:txBody>
      </p:sp>
      <p:sp>
        <p:nvSpPr>
          <p:cNvPr id="4" name="Slide Image Placeholder 3"/>
          <p:cNvSpPr>
            <a:spLocks noGrp="1" noRot="1" noChangeAspect="1"/>
          </p:cNvSpPr>
          <p:nvPr>
            <p:ph type="sldImg" idx="2"/>
          </p:nvPr>
        </p:nvSpPr>
        <p:spPr>
          <a:xfrm>
            <a:off x="3251200" y="508000"/>
            <a:ext cx="3363913" cy="2522538"/>
          </a:xfrm>
          <a:prstGeom prst="rect">
            <a:avLst/>
          </a:prstGeom>
          <a:noFill/>
          <a:ln w="12700">
            <a:solidFill>
              <a:prstClr val="black"/>
            </a:solidFill>
          </a:ln>
        </p:spPr>
        <p:txBody>
          <a:bodyPr vert="horz" lIns="92363" tIns="46184" rIns="92363" bIns="46184" rtlCol="0" anchor="ctr"/>
          <a:lstStyle/>
          <a:p>
            <a:pPr lvl="0"/>
            <a:endParaRPr lang="en-US" noProof="0"/>
          </a:p>
        </p:txBody>
      </p:sp>
      <p:sp>
        <p:nvSpPr>
          <p:cNvPr id="5" name="Notes Placeholder 4"/>
          <p:cNvSpPr>
            <a:spLocks noGrp="1"/>
          </p:cNvSpPr>
          <p:nvPr>
            <p:ph type="body" sz="quarter" idx="3"/>
          </p:nvPr>
        </p:nvSpPr>
        <p:spPr>
          <a:xfrm>
            <a:off x="983868" y="3199263"/>
            <a:ext cx="7898580" cy="3030625"/>
          </a:xfrm>
          <a:prstGeom prst="rect">
            <a:avLst/>
          </a:prstGeom>
        </p:spPr>
        <p:txBody>
          <a:bodyPr vert="horz" lIns="92363" tIns="46184" rIns="92363" bIns="46184" rtlCol="0"/>
          <a:lstStyle/>
          <a:p>
            <a:pPr lvl="0"/>
            <a:r>
              <a:rPr lang="tr-TR" noProof="0" smtClean="0"/>
              <a:t>Click to edit Master text styles</a:t>
            </a:r>
          </a:p>
          <a:p>
            <a:pPr lvl="1"/>
            <a:r>
              <a:rPr lang="tr-TR" noProof="0" smtClean="0"/>
              <a:t>Second level</a:t>
            </a:r>
          </a:p>
          <a:p>
            <a:pPr lvl="2"/>
            <a:r>
              <a:rPr lang="tr-TR" noProof="0" smtClean="0"/>
              <a:t>Third level</a:t>
            </a:r>
          </a:p>
          <a:p>
            <a:pPr lvl="3"/>
            <a:r>
              <a:rPr lang="tr-TR" noProof="0" smtClean="0"/>
              <a:t>Fourth level</a:t>
            </a:r>
          </a:p>
          <a:p>
            <a:pPr lvl="4"/>
            <a:r>
              <a:rPr lang="tr-TR" noProof="0" smtClean="0"/>
              <a:t>Fifth level</a:t>
            </a:r>
            <a:endParaRPr lang="en-US" noProof="0"/>
          </a:p>
        </p:txBody>
      </p:sp>
      <p:sp>
        <p:nvSpPr>
          <p:cNvPr id="6" name="Footer Placeholder 5"/>
          <p:cNvSpPr>
            <a:spLocks noGrp="1"/>
          </p:cNvSpPr>
          <p:nvPr>
            <p:ph type="ftr" sz="quarter" idx="4"/>
          </p:nvPr>
        </p:nvSpPr>
        <p:spPr>
          <a:xfrm>
            <a:off x="1" y="6398516"/>
            <a:ext cx="4278782" cy="332572"/>
          </a:xfrm>
          <a:prstGeom prst="rect">
            <a:avLst/>
          </a:prstGeom>
        </p:spPr>
        <p:txBody>
          <a:bodyPr vert="horz" lIns="92363" tIns="46184" rIns="92363" bIns="46184" rtlCol="0" anchor="b"/>
          <a:lstStyle>
            <a:lvl1pPr algn="l" defTabSz="441903" eaLnBrk="1" fontAlgn="auto" hangingPunct="1">
              <a:spcBef>
                <a:spcPts val="0"/>
              </a:spcBef>
              <a:spcAft>
                <a:spcPts val="0"/>
              </a:spcAft>
              <a:defRPr sz="1300">
                <a:latin typeface="+mn-lt"/>
                <a:cs typeface="+mn-cs"/>
              </a:defRPr>
            </a:lvl1pPr>
          </a:lstStyle>
          <a:p>
            <a:pPr>
              <a:defRPr/>
            </a:pPr>
            <a:r>
              <a:rPr lang="en-US" smtClean="0"/>
              <a:t>1/19</a:t>
            </a:r>
            <a:endParaRPr lang="en-US"/>
          </a:p>
        </p:txBody>
      </p:sp>
      <p:sp>
        <p:nvSpPr>
          <p:cNvPr id="7" name="Slide Number Placeholder 6"/>
          <p:cNvSpPr>
            <a:spLocks noGrp="1"/>
          </p:cNvSpPr>
          <p:nvPr>
            <p:ph type="sldNum" sz="quarter" idx="5"/>
          </p:nvPr>
        </p:nvSpPr>
        <p:spPr>
          <a:xfrm>
            <a:off x="5587535" y="6398516"/>
            <a:ext cx="4276478" cy="332572"/>
          </a:xfrm>
          <a:prstGeom prst="rect">
            <a:avLst/>
          </a:prstGeom>
        </p:spPr>
        <p:txBody>
          <a:bodyPr vert="horz" wrap="square" lIns="92363" tIns="46184" rIns="92363" bIns="46184" numCol="1" anchor="b" anchorCtr="0" compatLnSpc="1">
            <a:prstTxWarp prst="textNoShape">
              <a:avLst/>
            </a:prstTxWarp>
          </a:bodyPr>
          <a:lstStyle>
            <a:lvl1pPr algn="r" defTabSz="436697" eaLnBrk="1" hangingPunct="1">
              <a:defRPr sz="1300"/>
            </a:lvl1pPr>
          </a:lstStyle>
          <a:p>
            <a:pPr>
              <a:defRPr/>
            </a:pPr>
            <a:fld id="{ACAFE278-4F49-4009-9CB3-E2AFAA303AB5}" type="slidenum">
              <a:rPr lang="en-US" altLang="tr-TR"/>
              <a:pPr>
                <a:defRPr/>
              </a:pPr>
              <a:t>‹#›</a:t>
            </a:fld>
            <a:endParaRPr lang="en-US" altLang="tr-TR"/>
          </a:p>
        </p:txBody>
      </p:sp>
    </p:spTree>
    <p:extLst>
      <p:ext uri="{BB962C8B-B14F-4D97-AF65-F5344CB8AC3E}">
        <p14:creationId xmlns:p14="http://schemas.microsoft.com/office/powerpoint/2010/main" val="1847913496"/>
      </p:ext>
    </p:extLst>
  </p:cSld>
  <p:clrMap bg1="lt1" tx1="dk1" bg2="lt2" tx2="dk2" accent1="accent1" accent2="accent2" accent3="accent3" accent4="accent4" accent5="accent5" accent6="accent6" hlink="hlink" folHlink="folHlink"/>
  <p:hf hdr="0" dt="0"/>
  <p:notesStyle>
    <a:lvl1pPr algn="l" defTabSz="455393" rtl="0" eaLnBrk="0" fontAlgn="base" hangingPunct="0">
      <a:spcBef>
        <a:spcPct val="30000"/>
      </a:spcBef>
      <a:spcAft>
        <a:spcPct val="0"/>
      </a:spcAft>
      <a:defRPr sz="1200" kern="1200">
        <a:solidFill>
          <a:schemeClr val="tx1"/>
        </a:solidFill>
        <a:latin typeface="+mn-lt"/>
        <a:ea typeface="+mn-ea"/>
        <a:cs typeface="+mn-cs"/>
      </a:defRPr>
    </a:lvl1pPr>
    <a:lvl2pPr marL="455393" algn="l" defTabSz="455393" rtl="0" eaLnBrk="0" fontAlgn="base" hangingPunct="0">
      <a:spcBef>
        <a:spcPct val="30000"/>
      </a:spcBef>
      <a:spcAft>
        <a:spcPct val="0"/>
      </a:spcAft>
      <a:defRPr sz="1200" kern="1200">
        <a:solidFill>
          <a:schemeClr val="tx1"/>
        </a:solidFill>
        <a:latin typeface="+mn-lt"/>
        <a:ea typeface="+mn-ea"/>
        <a:cs typeface="+mn-cs"/>
      </a:defRPr>
    </a:lvl2pPr>
    <a:lvl3pPr marL="912373" algn="l" defTabSz="455393" rtl="0" eaLnBrk="0" fontAlgn="base" hangingPunct="0">
      <a:spcBef>
        <a:spcPct val="30000"/>
      </a:spcBef>
      <a:spcAft>
        <a:spcPct val="0"/>
      </a:spcAft>
      <a:defRPr sz="1200" kern="1200">
        <a:solidFill>
          <a:schemeClr val="tx1"/>
        </a:solidFill>
        <a:latin typeface="+mn-lt"/>
        <a:ea typeface="+mn-ea"/>
        <a:cs typeface="+mn-cs"/>
      </a:defRPr>
    </a:lvl3pPr>
    <a:lvl4pPr marL="1369352" algn="l" defTabSz="455393" rtl="0" eaLnBrk="0" fontAlgn="base" hangingPunct="0">
      <a:spcBef>
        <a:spcPct val="30000"/>
      </a:spcBef>
      <a:spcAft>
        <a:spcPct val="0"/>
      </a:spcAft>
      <a:defRPr sz="1200" kern="1200">
        <a:solidFill>
          <a:schemeClr val="tx1"/>
        </a:solidFill>
        <a:latin typeface="+mn-lt"/>
        <a:ea typeface="+mn-ea"/>
        <a:cs typeface="+mn-cs"/>
      </a:defRPr>
    </a:lvl4pPr>
    <a:lvl5pPr marL="1826333" algn="l" defTabSz="455393" rtl="0" eaLnBrk="0" fontAlgn="base" hangingPunct="0">
      <a:spcBef>
        <a:spcPct val="30000"/>
      </a:spcBef>
      <a:spcAft>
        <a:spcPct val="0"/>
      </a:spcAft>
      <a:defRPr sz="1200" kern="1200">
        <a:solidFill>
          <a:schemeClr val="tx1"/>
        </a:solidFill>
        <a:latin typeface="+mn-lt"/>
        <a:ea typeface="+mn-ea"/>
        <a:cs typeface="+mn-cs"/>
      </a:defRPr>
    </a:lvl5pPr>
    <a:lvl6pPr marL="2284670" algn="l" defTabSz="456934" rtl="0" eaLnBrk="1" latinLnBrk="0" hangingPunct="1">
      <a:defRPr sz="1200" kern="1200">
        <a:solidFill>
          <a:schemeClr val="tx1"/>
        </a:solidFill>
        <a:latin typeface="+mn-lt"/>
        <a:ea typeface="+mn-ea"/>
        <a:cs typeface="+mn-cs"/>
      </a:defRPr>
    </a:lvl6pPr>
    <a:lvl7pPr marL="2741602" algn="l" defTabSz="456934" rtl="0" eaLnBrk="1" latinLnBrk="0" hangingPunct="1">
      <a:defRPr sz="1200" kern="1200">
        <a:solidFill>
          <a:schemeClr val="tx1"/>
        </a:solidFill>
        <a:latin typeface="+mn-lt"/>
        <a:ea typeface="+mn-ea"/>
        <a:cs typeface="+mn-cs"/>
      </a:defRPr>
    </a:lvl7pPr>
    <a:lvl8pPr marL="3198536" algn="l" defTabSz="456934" rtl="0" eaLnBrk="1" latinLnBrk="0" hangingPunct="1">
      <a:defRPr sz="1200" kern="1200">
        <a:solidFill>
          <a:schemeClr val="tx1"/>
        </a:solidFill>
        <a:latin typeface="+mn-lt"/>
        <a:ea typeface="+mn-ea"/>
        <a:cs typeface="+mn-cs"/>
      </a:defRPr>
    </a:lvl8pPr>
    <a:lvl9pPr marL="3655471" algn="l" defTabSz="456934"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35350" y="850900"/>
            <a:ext cx="3057525" cy="22923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41535" eaLnBrk="0" hangingPunct="0">
              <a:spcBef>
                <a:spcPct val="30000"/>
              </a:spcBef>
              <a:defRPr sz="1800">
                <a:solidFill>
                  <a:schemeClr val="tx1"/>
                </a:solidFill>
                <a:latin typeface="Calibri" pitchFamily="34" charset="0"/>
              </a:defRPr>
            </a:lvl1pPr>
            <a:lvl2pPr marL="753340" indent="-286772" defTabSz="441535" eaLnBrk="0" hangingPunct="0">
              <a:spcBef>
                <a:spcPct val="30000"/>
              </a:spcBef>
              <a:defRPr sz="1800">
                <a:solidFill>
                  <a:schemeClr val="tx1"/>
                </a:solidFill>
                <a:latin typeface="Calibri" pitchFamily="34" charset="0"/>
              </a:defRPr>
            </a:lvl2pPr>
            <a:lvl3pPr marL="1160736" indent="-229874" defTabSz="441535" eaLnBrk="0" hangingPunct="0">
              <a:spcBef>
                <a:spcPct val="30000"/>
              </a:spcBef>
              <a:defRPr sz="1800">
                <a:solidFill>
                  <a:schemeClr val="tx1"/>
                </a:solidFill>
                <a:latin typeface="Calibri" pitchFamily="34" charset="0"/>
              </a:defRPr>
            </a:lvl3pPr>
            <a:lvl4pPr marL="1625031" indent="-229874" defTabSz="441535" eaLnBrk="0" hangingPunct="0">
              <a:spcBef>
                <a:spcPct val="30000"/>
              </a:spcBef>
              <a:defRPr sz="1800">
                <a:solidFill>
                  <a:schemeClr val="tx1"/>
                </a:solidFill>
                <a:latin typeface="Calibri" pitchFamily="34" charset="0"/>
              </a:defRPr>
            </a:lvl4pPr>
            <a:lvl5pPr marL="2091602" indent="-229874" defTabSz="441535" eaLnBrk="0" hangingPunct="0">
              <a:spcBef>
                <a:spcPct val="30000"/>
              </a:spcBef>
              <a:defRPr sz="1800">
                <a:solidFill>
                  <a:schemeClr val="tx1"/>
                </a:solidFill>
                <a:latin typeface="Calibri" pitchFamily="34" charset="0"/>
              </a:defRPr>
            </a:lvl5pPr>
            <a:lvl6pPr marL="2747076" indent="-229874" defTabSz="441535" eaLnBrk="0" fontAlgn="base" hangingPunct="0">
              <a:spcBef>
                <a:spcPct val="30000"/>
              </a:spcBef>
              <a:spcAft>
                <a:spcPct val="0"/>
              </a:spcAft>
              <a:defRPr sz="1800">
                <a:solidFill>
                  <a:schemeClr val="tx1"/>
                </a:solidFill>
                <a:latin typeface="Calibri" pitchFamily="34" charset="0"/>
              </a:defRPr>
            </a:lvl6pPr>
            <a:lvl7pPr marL="3402550" indent="-229874" defTabSz="441535" eaLnBrk="0" fontAlgn="base" hangingPunct="0">
              <a:spcBef>
                <a:spcPct val="30000"/>
              </a:spcBef>
              <a:spcAft>
                <a:spcPct val="0"/>
              </a:spcAft>
              <a:defRPr sz="1800">
                <a:solidFill>
                  <a:schemeClr val="tx1"/>
                </a:solidFill>
                <a:latin typeface="Calibri" pitchFamily="34" charset="0"/>
              </a:defRPr>
            </a:lvl7pPr>
            <a:lvl8pPr marL="4058023" indent="-229874" defTabSz="441535" eaLnBrk="0" fontAlgn="base" hangingPunct="0">
              <a:spcBef>
                <a:spcPct val="30000"/>
              </a:spcBef>
              <a:spcAft>
                <a:spcPct val="0"/>
              </a:spcAft>
              <a:defRPr sz="1800">
                <a:solidFill>
                  <a:schemeClr val="tx1"/>
                </a:solidFill>
                <a:latin typeface="Calibri" pitchFamily="34" charset="0"/>
              </a:defRPr>
            </a:lvl8pPr>
            <a:lvl9pPr marL="4713500" indent="-229874" defTabSz="441535"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0</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15789511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35350" y="850900"/>
            <a:ext cx="3057525" cy="22923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dirty="0"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41535" eaLnBrk="0" hangingPunct="0">
              <a:spcBef>
                <a:spcPct val="30000"/>
              </a:spcBef>
              <a:defRPr sz="1800">
                <a:solidFill>
                  <a:schemeClr val="tx1"/>
                </a:solidFill>
                <a:latin typeface="Calibri" pitchFamily="34" charset="0"/>
              </a:defRPr>
            </a:lvl1pPr>
            <a:lvl2pPr marL="753340" indent="-286772" defTabSz="441535" eaLnBrk="0" hangingPunct="0">
              <a:spcBef>
                <a:spcPct val="30000"/>
              </a:spcBef>
              <a:defRPr sz="1800">
                <a:solidFill>
                  <a:schemeClr val="tx1"/>
                </a:solidFill>
                <a:latin typeface="Calibri" pitchFamily="34" charset="0"/>
              </a:defRPr>
            </a:lvl2pPr>
            <a:lvl3pPr marL="1160736" indent="-229874" defTabSz="441535" eaLnBrk="0" hangingPunct="0">
              <a:spcBef>
                <a:spcPct val="30000"/>
              </a:spcBef>
              <a:defRPr sz="1800">
                <a:solidFill>
                  <a:schemeClr val="tx1"/>
                </a:solidFill>
                <a:latin typeface="Calibri" pitchFamily="34" charset="0"/>
              </a:defRPr>
            </a:lvl3pPr>
            <a:lvl4pPr marL="1625031" indent="-229874" defTabSz="441535" eaLnBrk="0" hangingPunct="0">
              <a:spcBef>
                <a:spcPct val="30000"/>
              </a:spcBef>
              <a:defRPr sz="1800">
                <a:solidFill>
                  <a:schemeClr val="tx1"/>
                </a:solidFill>
                <a:latin typeface="Calibri" pitchFamily="34" charset="0"/>
              </a:defRPr>
            </a:lvl4pPr>
            <a:lvl5pPr marL="2091602" indent="-229874" defTabSz="441535" eaLnBrk="0" hangingPunct="0">
              <a:spcBef>
                <a:spcPct val="30000"/>
              </a:spcBef>
              <a:defRPr sz="1800">
                <a:solidFill>
                  <a:schemeClr val="tx1"/>
                </a:solidFill>
                <a:latin typeface="Calibri" pitchFamily="34" charset="0"/>
              </a:defRPr>
            </a:lvl5pPr>
            <a:lvl6pPr marL="2747076" indent="-229874" defTabSz="441535" eaLnBrk="0" fontAlgn="base" hangingPunct="0">
              <a:spcBef>
                <a:spcPct val="30000"/>
              </a:spcBef>
              <a:spcAft>
                <a:spcPct val="0"/>
              </a:spcAft>
              <a:defRPr sz="1800">
                <a:solidFill>
                  <a:schemeClr val="tx1"/>
                </a:solidFill>
                <a:latin typeface="Calibri" pitchFamily="34" charset="0"/>
              </a:defRPr>
            </a:lvl6pPr>
            <a:lvl7pPr marL="3402550" indent="-229874" defTabSz="441535" eaLnBrk="0" fontAlgn="base" hangingPunct="0">
              <a:spcBef>
                <a:spcPct val="30000"/>
              </a:spcBef>
              <a:spcAft>
                <a:spcPct val="0"/>
              </a:spcAft>
              <a:defRPr sz="1800">
                <a:solidFill>
                  <a:schemeClr val="tx1"/>
                </a:solidFill>
                <a:latin typeface="Calibri" pitchFamily="34" charset="0"/>
              </a:defRPr>
            </a:lvl7pPr>
            <a:lvl8pPr marL="4058023" indent="-229874" defTabSz="441535" eaLnBrk="0" fontAlgn="base" hangingPunct="0">
              <a:spcBef>
                <a:spcPct val="30000"/>
              </a:spcBef>
              <a:spcAft>
                <a:spcPct val="0"/>
              </a:spcAft>
              <a:defRPr sz="1800">
                <a:solidFill>
                  <a:schemeClr val="tx1"/>
                </a:solidFill>
                <a:latin typeface="Calibri" pitchFamily="34" charset="0"/>
              </a:defRPr>
            </a:lvl8pPr>
            <a:lvl9pPr marL="4713500" indent="-229874" defTabSz="441535"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14</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13221395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35350" y="850900"/>
            <a:ext cx="3057525" cy="22923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41535" eaLnBrk="0" hangingPunct="0">
              <a:spcBef>
                <a:spcPct val="30000"/>
              </a:spcBef>
              <a:defRPr sz="1800">
                <a:solidFill>
                  <a:schemeClr val="tx1"/>
                </a:solidFill>
                <a:latin typeface="Calibri" pitchFamily="34" charset="0"/>
              </a:defRPr>
            </a:lvl1pPr>
            <a:lvl2pPr marL="753340" indent="-286772" defTabSz="441535" eaLnBrk="0" hangingPunct="0">
              <a:spcBef>
                <a:spcPct val="30000"/>
              </a:spcBef>
              <a:defRPr sz="1800">
                <a:solidFill>
                  <a:schemeClr val="tx1"/>
                </a:solidFill>
                <a:latin typeface="Calibri" pitchFamily="34" charset="0"/>
              </a:defRPr>
            </a:lvl2pPr>
            <a:lvl3pPr marL="1160736" indent="-229874" defTabSz="441535" eaLnBrk="0" hangingPunct="0">
              <a:spcBef>
                <a:spcPct val="30000"/>
              </a:spcBef>
              <a:defRPr sz="1800">
                <a:solidFill>
                  <a:schemeClr val="tx1"/>
                </a:solidFill>
                <a:latin typeface="Calibri" pitchFamily="34" charset="0"/>
              </a:defRPr>
            </a:lvl3pPr>
            <a:lvl4pPr marL="1625031" indent="-229874" defTabSz="441535" eaLnBrk="0" hangingPunct="0">
              <a:spcBef>
                <a:spcPct val="30000"/>
              </a:spcBef>
              <a:defRPr sz="1800">
                <a:solidFill>
                  <a:schemeClr val="tx1"/>
                </a:solidFill>
                <a:latin typeface="Calibri" pitchFamily="34" charset="0"/>
              </a:defRPr>
            </a:lvl4pPr>
            <a:lvl5pPr marL="2091602" indent="-229874" defTabSz="441535" eaLnBrk="0" hangingPunct="0">
              <a:spcBef>
                <a:spcPct val="30000"/>
              </a:spcBef>
              <a:defRPr sz="1800">
                <a:solidFill>
                  <a:schemeClr val="tx1"/>
                </a:solidFill>
                <a:latin typeface="Calibri" pitchFamily="34" charset="0"/>
              </a:defRPr>
            </a:lvl5pPr>
            <a:lvl6pPr marL="2747076" indent="-229874" defTabSz="441535" eaLnBrk="0" fontAlgn="base" hangingPunct="0">
              <a:spcBef>
                <a:spcPct val="30000"/>
              </a:spcBef>
              <a:spcAft>
                <a:spcPct val="0"/>
              </a:spcAft>
              <a:defRPr sz="1800">
                <a:solidFill>
                  <a:schemeClr val="tx1"/>
                </a:solidFill>
                <a:latin typeface="Calibri" pitchFamily="34" charset="0"/>
              </a:defRPr>
            </a:lvl6pPr>
            <a:lvl7pPr marL="3402550" indent="-229874" defTabSz="441535" eaLnBrk="0" fontAlgn="base" hangingPunct="0">
              <a:spcBef>
                <a:spcPct val="30000"/>
              </a:spcBef>
              <a:spcAft>
                <a:spcPct val="0"/>
              </a:spcAft>
              <a:defRPr sz="1800">
                <a:solidFill>
                  <a:schemeClr val="tx1"/>
                </a:solidFill>
                <a:latin typeface="Calibri" pitchFamily="34" charset="0"/>
              </a:defRPr>
            </a:lvl7pPr>
            <a:lvl8pPr marL="4058023" indent="-229874" defTabSz="441535" eaLnBrk="0" fontAlgn="base" hangingPunct="0">
              <a:spcBef>
                <a:spcPct val="30000"/>
              </a:spcBef>
              <a:spcAft>
                <a:spcPct val="0"/>
              </a:spcAft>
              <a:defRPr sz="1800">
                <a:solidFill>
                  <a:schemeClr val="tx1"/>
                </a:solidFill>
                <a:latin typeface="Calibri" pitchFamily="34" charset="0"/>
              </a:defRPr>
            </a:lvl8pPr>
            <a:lvl9pPr marL="4713500" indent="-229874" defTabSz="441535"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15</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13221395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35350" y="850900"/>
            <a:ext cx="3057525" cy="22923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41535" eaLnBrk="0" hangingPunct="0">
              <a:spcBef>
                <a:spcPct val="30000"/>
              </a:spcBef>
              <a:defRPr sz="1800">
                <a:solidFill>
                  <a:schemeClr val="tx1"/>
                </a:solidFill>
                <a:latin typeface="Calibri" pitchFamily="34" charset="0"/>
              </a:defRPr>
            </a:lvl1pPr>
            <a:lvl2pPr marL="753340" indent="-286772" defTabSz="441535" eaLnBrk="0" hangingPunct="0">
              <a:spcBef>
                <a:spcPct val="30000"/>
              </a:spcBef>
              <a:defRPr sz="1800">
                <a:solidFill>
                  <a:schemeClr val="tx1"/>
                </a:solidFill>
                <a:latin typeface="Calibri" pitchFamily="34" charset="0"/>
              </a:defRPr>
            </a:lvl2pPr>
            <a:lvl3pPr marL="1160736" indent="-229874" defTabSz="441535" eaLnBrk="0" hangingPunct="0">
              <a:spcBef>
                <a:spcPct val="30000"/>
              </a:spcBef>
              <a:defRPr sz="1800">
                <a:solidFill>
                  <a:schemeClr val="tx1"/>
                </a:solidFill>
                <a:latin typeface="Calibri" pitchFamily="34" charset="0"/>
              </a:defRPr>
            </a:lvl3pPr>
            <a:lvl4pPr marL="1625031" indent="-229874" defTabSz="441535" eaLnBrk="0" hangingPunct="0">
              <a:spcBef>
                <a:spcPct val="30000"/>
              </a:spcBef>
              <a:defRPr sz="1800">
                <a:solidFill>
                  <a:schemeClr val="tx1"/>
                </a:solidFill>
                <a:latin typeface="Calibri" pitchFamily="34" charset="0"/>
              </a:defRPr>
            </a:lvl4pPr>
            <a:lvl5pPr marL="2091602" indent="-229874" defTabSz="441535" eaLnBrk="0" hangingPunct="0">
              <a:spcBef>
                <a:spcPct val="30000"/>
              </a:spcBef>
              <a:defRPr sz="1800">
                <a:solidFill>
                  <a:schemeClr val="tx1"/>
                </a:solidFill>
                <a:latin typeface="Calibri" pitchFamily="34" charset="0"/>
              </a:defRPr>
            </a:lvl5pPr>
            <a:lvl6pPr marL="2747076" indent="-229874" defTabSz="441535" eaLnBrk="0" fontAlgn="base" hangingPunct="0">
              <a:spcBef>
                <a:spcPct val="30000"/>
              </a:spcBef>
              <a:spcAft>
                <a:spcPct val="0"/>
              </a:spcAft>
              <a:defRPr sz="1800">
                <a:solidFill>
                  <a:schemeClr val="tx1"/>
                </a:solidFill>
                <a:latin typeface="Calibri" pitchFamily="34" charset="0"/>
              </a:defRPr>
            </a:lvl6pPr>
            <a:lvl7pPr marL="3402550" indent="-229874" defTabSz="441535" eaLnBrk="0" fontAlgn="base" hangingPunct="0">
              <a:spcBef>
                <a:spcPct val="30000"/>
              </a:spcBef>
              <a:spcAft>
                <a:spcPct val="0"/>
              </a:spcAft>
              <a:defRPr sz="1800">
                <a:solidFill>
                  <a:schemeClr val="tx1"/>
                </a:solidFill>
                <a:latin typeface="Calibri" pitchFamily="34" charset="0"/>
              </a:defRPr>
            </a:lvl7pPr>
            <a:lvl8pPr marL="4058023" indent="-229874" defTabSz="441535" eaLnBrk="0" fontAlgn="base" hangingPunct="0">
              <a:spcBef>
                <a:spcPct val="30000"/>
              </a:spcBef>
              <a:spcAft>
                <a:spcPct val="0"/>
              </a:spcAft>
              <a:defRPr sz="1800">
                <a:solidFill>
                  <a:schemeClr val="tx1"/>
                </a:solidFill>
                <a:latin typeface="Calibri" pitchFamily="34" charset="0"/>
              </a:defRPr>
            </a:lvl8pPr>
            <a:lvl9pPr marL="4713500" indent="-229874" defTabSz="441535"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17</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13221395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35350" y="850900"/>
            <a:ext cx="3057525" cy="22923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41535" eaLnBrk="0" hangingPunct="0">
              <a:spcBef>
                <a:spcPct val="30000"/>
              </a:spcBef>
              <a:defRPr sz="1800">
                <a:solidFill>
                  <a:schemeClr val="tx1"/>
                </a:solidFill>
                <a:latin typeface="Calibri" pitchFamily="34" charset="0"/>
              </a:defRPr>
            </a:lvl1pPr>
            <a:lvl2pPr marL="753340" indent="-286772" defTabSz="441535" eaLnBrk="0" hangingPunct="0">
              <a:spcBef>
                <a:spcPct val="30000"/>
              </a:spcBef>
              <a:defRPr sz="1800">
                <a:solidFill>
                  <a:schemeClr val="tx1"/>
                </a:solidFill>
                <a:latin typeface="Calibri" pitchFamily="34" charset="0"/>
              </a:defRPr>
            </a:lvl2pPr>
            <a:lvl3pPr marL="1160736" indent="-229874" defTabSz="441535" eaLnBrk="0" hangingPunct="0">
              <a:spcBef>
                <a:spcPct val="30000"/>
              </a:spcBef>
              <a:defRPr sz="1800">
                <a:solidFill>
                  <a:schemeClr val="tx1"/>
                </a:solidFill>
                <a:latin typeface="Calibri" pitchFamily="34" charset="0"/>
              </a:defRPr>
            </a:lvl3pPr>
            <a:lvl4pPr marL="1625031" indent="-229874" defTabSz="441535" eaLnBrk="0" hangingPunct="0">
              <a:spcBef>
                <a:spcPct val="30000"/>
              </a:spcBef>
              <a:defRPr sz="1800">
                <a:solidFill>
                  <a:schemeClr val="tx1"/>
                </a:solidFill>
                <a:latin typeface="Calibri" pitchFamily="34" charset="0"/>
              </a:defRPr>
            </a:lvl4pPr>
            <a:lvl5pPr marL="2091602" indent="-229874" defTabSz="441535" eaLnBrk="0" hangingPunct="0">
              <a:spcBef>
                <a:spcPct val="30000"/>
              </a:spcBef>
              <a:defRPr sz="1800">
                <a:solidFill>
                  <a:schemeClr val="tx1"/>
                </a:solidFill>
                <a:latin typeface="Calibri" pitchFamily="34" charset="0"/>
              </a:defRPr>
            </a:lvl5pPr>
            <a:lvl6pPr marL="2747076" indent="-229874" defTabSz="441535" eaLnBrk="0" fontAlgn="base" hangingPunct="0">
              <a:spcBef>
                <a:spcPct val="30000"/>
              </a:spcBef>
              <a:spcAft>
                <a:spcPct val="0"/>
              </a:spcAft>
              <a:defRPr sz="1800">
                <a:solidFill>
                  <a:schemeClr val="tx1"/>
                </a:solidFill>
                <a:latin typeface="Calibri" pitchFamily="34" charset="0"/>
              </a:defRPr>
            </a:lvl6pPr>
            <a:lvl7pPr marL="3402550" indent="-229874" defTabSz="441535" eaLnBrk="0" fontAlgn="base" hangingPunct="0">
              <a:spcBef>
                <a:spcPct val="30000"/>
              </a:spcBef>
              <a:spcAft>
                <a:spcPct val="0"/>
              </a:spcAft>
              <a:defRPr sz="1800">
                <a:solidFill>
                  <a:schemeClr val="tx1"/>
                </a:solidFill>
                <a:latin typeface="Calibri" pitchFamily="34" charset="0"/>
              </a:defRPr>
            </a:lvl7pPr>
            <a:lvl8pPr marL="4058023" indent="-229874" defTabSz="441535" eaLnBrk="0" fontAlgn="base" hangingPunct="0">
              <a:spcBef>
                <a:spcPct val="30000"/>
              </a:spcBef>
              <a:spcAft>
                <a:spcPct val="0"/>
              </a:spcAft>
              <a:defRPr sz="1800">
                <a:solidFill>
                  <a:schemeClr val="tx1"/>
                </a:solidFill>
                <a:latin typeface="Calibri" pitchFamily="34" charset="0"/>
              </a:defRPr>
            </a:lvl8pPr>
            <a:lvl9pPr marL="4713500" indent="-229874" defTabSz="441535"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29</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13221395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35350" y="850900"/>
            <a:ext cx="3057525" cy="22923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41535" eaLnBrk="0" hangingPunct="0">
              <a:spcBef>
                <a:spcPct val="30000"/>
              </a:spcBef>
              <a:defRPr sz="1800">
                <a:solidFill>
                  <a:schemeClr val="tx1"/>
                </a:solidFill>
                <a:latin typeface="Calibri" pitchFamily="34" charset="0"/>
              </a:defRPr>
            </a:lvl1pPr>
            <a:lvl2pPr marL="753340" indent="-286772" defTabSz="441535" eaLnBrk="0" hangingPunct="0">
              <a:spcBef>
                <a:spcPct val="30000"/>
              </a:spcBef>
              <a:defRPr sz="1800">
                <a:solidFill>
                  <a:schemeClr val="tx1"/>
                </a:solidFill>
                <a:latin typeface="Calibri" pitchFamily="34" charset="0"/>
              </a:defRPr>
            </a:lvl2pPr>
            <a:lvl3pPr marL="1160736" indent="-229874" defTabSz="441535" eaLnBrk="0" hangingPunct="0">
              <a:spcBef>
                <a:spcPct val="30000"/>
              </a:spcBef>
              <a:defRPr sz="1800">
                <a:solidFill>
                  <a:schemeClr val="tx1"/>
                </a:solidFill>
                <a:latin typeface="Calibri" pitchFamily="34" charset="0"/>
              </a:defRPr>
            </a:lvl3pPr>
            <a:lvl4pPr marL="1625031" indent="-229874" defTabSz="441535" eaLnBrk="0" hangingPunct="0">
              <a:spcBef>
                <a:spcPct val="30000"/>
              </a:spcBef>
              <a:defRPr sz="1800">
                <a:solidFill>
                  <a:schemeClr val="tx1"/>
                </a:solidFill>
                <a:latin typeface="Calibri" pitchFamily="34" charset="0"/>
              </a:defRPr>
            </a:lvl4pPr>
            <a:lvl5pPr marL="2091602" indent="-229874" defTabSz="441535" eaLnBrk="0" hangingPunct="0">
              <a:spcBef>
                <a:spcPct val="30000"/>
              </a:spcBef>
              <a:defRPr sz="1800">
                <a:solidFill>
                  <a:schemeClr val="tx1"/>
                </a:solidFill>
                <a:latin typeface="Calibri" pitchFamily="34" charset="0"/>
              </a:defRPr>
            </a:lvl5pPr>
            <a:lvl6pPr marL="2747076" indent="-229874" defTabSz="441535" eaLnBrk="0" fontAlgn="base" hangingPunct="0">
              <a:spcBef>
                <a:spcPct val="30000"/>
              </a:spcBef>
              <a:spcAft>
                <a:spcPct val="0"/>
              </a:spcAft>
              <a:defRPr sz="1800">
                <a:solidFill>
                  <a:schemeClr val="tx1"/>
                </a:solidFill>
                <a:latin typeface="Calibri" pitchFamily="34" charset="0"/>
              </a:defRPr>
            </a:lvl6pPr>
            <a:lvl7pPr marL="3402550" indent="-229874" defTabSz="441535" eaLnBrk="0" fontAlgn="base" hangingPunct="0">
              <a:spcBef>
                <a:spcPct val="30000"/>
              </a:spcBef>
              <a:spcAft>
                <a:spcPct val="0"/>
              </a:spcAft>
              <a:defRPr sz="1800">
                <a:solidFill>
                  <a:schemeClr val="tx1"/>
                </a:solidFill>
                <a:latin typeface="Calibri" pitchFamily="34" charset="0"/>
              </a:defRPr>
            </a:lvl7pPr>
            <a:lvl8pPr marL="4058023" indent="-229874" defTabSz="441535" eaLnBrk="0" fontAlgn="base" hangingPunct="0">
              <a:spcBef>
                <a:spcPct val="30000"/>
              </a:spcBef>
              <a:spcAft>
                <a:spcPct val="0"/>
              </a:spcAft>
              <a:defRPr sz="1800">
                <a:solidFill>
                  <a:schemeClr val="tx1"/>
                </a:solidFill>
                <a:latin typeface="Calibri" pitchFamily="34" charset="0"/>
              </a:defRPr>
            </a:lvl8pPr>
            <a:lvl9pPr marL="4713500" indent="-229874" defTabSz="441535"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30</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13221395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45</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46</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47</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48</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49</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Altbilgi Yer Tutucusu 3"/>
          <p:cNvSpPr>
            <a:spLocks noGrp="1"/>
          </p:cNvSpPr>
          <p:nvPr>
            <p:ph type="ftr" sz="quarter" idx="10"/>
          </p:nvPr>
        </p:nvSpPr>
        <p:spPr/>
        <p:txBody>
          <a:bodyPr/>
          <a:lstStyle/>
          <a:p>
            <a:pPr>
              <a:defRPr/>
            </a:pPr>
            <a:r>
              <a:rPr lang="en-US" smtClean="0"/>
              <a:t>1/19</a:t>
            </a:r>
            <a:endParaRPr lang="en-US"/>
          </a:p>
        </p:txBody>
      </p:sp>
      <p:sp>
        <p:nvSpPr>
          <p:cNvPr id="5" name="Slayt Numarası Yer Tutucusu 4"/>
          <p:cNvSpPr>
            <a:spLocks noGrp="1"/>
          </p:cNvSpPr>
          <p:nvPr>
            <p:ph type="sldNum" sz="quarter" idx="11"/>
          </p:nvPr>
        </p:nvSpPr>
        <p:spPr/>
        <p:txBody>
          <a:bodyPr/>
          <a:lstStyle/>
          <a:p>
            <a:pPr>
              <a:defRPr/>
            </a:pPr>
            <a:fld id="{ACAFE278-4F49-4009-9CB3-E2AFAA303AB5}" type="slidenum">
              <a:rPr lang="en-US" altLang="tr-TR" smtClean="0"/>
              <a:pPr>
                <a:defRPr/>
              </a:pPr>
              <a:t>1</a:t>
            </a:fld>
            <a:endParaRPr lang="en-US" altLang="tr-TR"/>
          </a:p>
        </p:txBody>
      </p:sp>
    </p:spTree>
    <p:extLst>
      <p:ext uri="{BB962C8B-B14F-4D97-AF65-F5344CB8AC3E}">
        <p14:creationId xmlns:p14="http://schemas.microsoft.com/office/powerpoint/2010/main" val="6538318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50</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51</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52</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53</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54</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55</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56</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57</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58</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59</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35350" y="850900"/>
            <a:ext cx="3057525" cy="22923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41535" eaLnBrk="0" hangingPunct="0">
              <a:spcBef>
                <a:spcPct val="30000"/>
              </a:spcBef>
              <a:defRPr sz="1800">
                <a:solidFill>
                  <a:schemeClr val="tx1"/>
                </a:solidFill>
                <a:latin typeface="Calibri" pitchFamily="34" charset="0"/>
              </a:defRPr>
            </a:lvl1pPr>
            <a:lvl2pPr marL="753340" indent="-286772" defTabSz="441535" eaLnBrk="0" hangingPunct="0">
              <a:spcBef>
                <a:spcPct val="30000"/>
              </a:spcBef>
              <a:defRPr sz="1800">
                <a:solidFill>
                  <a:schemeClr val="tx1"/>
                </a:solidFill>
                <a:latin typeface="Calibri" pitchFamily="34" charset="0"/>
              </a:defRPr>
            </a:lvl2pPr>
            <a:lvl3pPr marL="1160736" indent="-229874" defTabSz="441535" eaLnBrk="0" hangingPunct="0">
              <a:spcBef>
                <a:spcPct val="30000"/>
              </a:spcBef>
              <a:defRPr sz="1800">
                <a:solidFill>
                  <a:schemeClr val="tx1"/>
                </a:solidFill>
                <a:latin typeface="Calibri" pitchFamily="34" charset="0"/>
              </a:defRPr>
            </a:lvl3pPr>
            <a:lvl4pPr marL="1625031" indent="-229874" defTabSz="441535" eaLnBrk="0" hangingPunct="0">
              <a:spcBef>
                <a:spcPct val="30000"/>
              </a:spcBef>
              <a:defRPr sz="1800">
                <a:solidFill>
                  <a:schemeClr val="tx1"/>
                </a:solidFill>
                <a:latin typeface="Calibri" pitchFamily="34" charset="0"/>
              </a:defRPr>
            </a:lvl4pPr>
            <a:lvl5pPr marL="2091602" indent="-229874" defTabSz="441535" eaLnBrk="0" hangingPunct="0">
              <a:spcBef>
                <a:spcPct val="30000"/>
              </a:spcBef>
              <a:defRPr sz="1800">
                <a:solidFill>
                  <a:schemeClr val="tx1"/>
                </a:solidFill>
                <a:latin typeface="Calibri" pitchFamily="34" charset="0"/>
              </a:defRPr>
            </a:lvl5pPr>
            <a:lvl6pPr marL="2747076" indent="-229874" defTabSz="441535" eaLnBrk="0" fontAlgn="base" hangingPunct="0">
              <a:spcBef>
                <a:spcPct val="30000"/>
              </a:spcBef>
              <a:spcAft>
                <a:spcPct val="0"/>
              </a:spcAft>
              <a:defRPr sz="1800">
                <a:solidFill>
                  <a:schemeClr val="tx1"/>
                </a:solidFill>
                <a:latin typeface="Calibri" pitchFamily="34" charset="0"/>
              </a:defRPr>
            </a:lvl6pPr>
            <a:lvl7pPr marL="3402550" indent="-229874" defTabSz="441535" eaLnBrk="0" fontAlgn="base" hangingPunct="0">
              <a:spcBef>
                <a:spcPct val="30000"/>
              </a:spcBef>
              <a:spcAft>
                <a:spcPct val="0"/>
              </a:spcAft>
              <a:defRPr sz="1800">
                <a:solidFill>
                  <a:schemeClr val="tx1"/>
                </a:solidFill>
                <a:latin typeface="Calibri" pitchFamily="34" charset="0"/>
              </a:defRPr>
            </a:lvl7pPr>
            <a:lvl8pPr marL="4058023" indent="-229874" defTabSz="441535" eaLnBrk="0" fontAlgn="base" hangingPunct="0">
              <a:spcBef>
                <a:spcPct val="30000"/>
              </a:spcBef>
              <a:spcAft>
                <a:spcPct val="0"/>
              </a:spcAft>
              <a:defRPr sz="1800">
                <a:solidFill>
                  <a:schemeClr val="tx1"/>
                </a:solidFill>
                <a:latin typeface="Calibri" pitchFamily="34" charset="0"/>
              </a:defRPr>
            </a:lvl8pPr>
            <a:lvl9pPr marL="4713500" indent="-229874" defTabSz="441535"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2</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157895113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60</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61</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62</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63</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64</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65</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66</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67</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68</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69</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35350" y="850900"/>
            <a:ext cx="3057525" cy="22923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dirty="0"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41535" eaLnBrk="0" hangingPunct="0">
              <a:spcBef>
                <a:spcPct val="30000"/>
              </a:spcBef>
              <a:defRPr sz="1800">
                <a:solidFill>
                  <a:schemeClr val="tx1"/>
                </a:solidFill>
                <a:latin typeface="Calibri" pitchFamily="34" charset="0"/>
              </a:defRPr>
            </a:lvl1pPr>
            <a:lvl2pPr marL="753340" indent="-286772" defTabSz="441535" eaLnBrk="0" hangingPunct="0">
              <a:spcBef>
                <a:spcPct val="30000"/>
              </a:spcBef>
              <a:defRPr sz="1800">
                <a:solidFill>
                  <a:schemeClr val="tx1"/>
                </a:solidFill>
                <a:latin typeface="Calibri" pitchFamily="34" charset="0"/>
              </a:defRPr>
            </a:lvl2pPr>
            <a:lvl3pPr marL="1160736" indent="-229874" defTabSz="441535" eaLnBrk="0" hangingPunct="0">
              <a:spcBef>
                <a:spcPct val="30000"/>
              </a:spcBef>
              <a:defRPr sz="1800">
                <a:solidFill>
                  <a:schemeClr val="tx1"/>
                </a:solidFill>
                <a:latin typeface="Calibri" pitchFamily="34" charset="0"/>
              </a:defRPr>
            </a:lvl3pPr>
            <a:lvl4pPr marL="1625031" indent="-229874" defTabSz="441535" eaLnBrk="0" hangingPunct="0">
              <a:spcBef>
                <a:spcPct val="30000"/>
              </a:spcBef>
              <a:defRPr sz="1800">
                <a:solidFill>
                  <a:schemeClr val="tx1"/>
                </a:solidFill>
                <a:latin typeface="Calibri" pitchFamily="34" charset="0"/>
              </a:defRPr>
            </a:lvl4pPr>
            <a:lvl5pPr marL="2091602" indent="-229874" defTabSz="441535" eaLnBrk="0" hangingPunct="0">
              <a:spcBef>
                <a:spcPct val="30000"/>
              </a:spcBef>
              <a:defRPr sz="1800">
                <a:solidFill>
                  <a:schemeClr val="tx1"/>
                </a:solidFill>
                <a:latin typeface="Calibri" pitchFamily="34" charset="0"/>
              </a:defRPr>
            </a:lvl5pPr>
            <a:lvl6pPr marL="2747076" indent="-229874" defTabSz="441535" eaLnBrk="0" fontAlgn="base" hangingPunct="0">
              <a:spcBef>
                <a:spcPct val="30000"/>
              </a:spcBef>
              <a:spcAft>
                <a:spcPct val="0"/>
              </a:spcAft>
              <a:defRPr sz="1800">
                <a:solidFill>
                  <a:schemeClr val="tx1"/>
                </a:solidFill>
                <a:latin typeface="Calibri" pitchFamily="34" charset="0"/>
              </a:defRPr>
            </a:lvl6pPr>
            <a:lvl7pPr marL="3402550" indent="-229874" defTabSz="441535" eaLnBrk="0" fontAlgn="base" hangingPunct="0">
              <a:spcBef>
                <a:spcPct val="30000"/>
              </a:spcBef>
              <a:spcAft>
                <a:spcPct val="0"/>
              </a:spcAft>
              <a:defRPr sz="1800">
                <a:solidFill>
                  <a:schemeClr val="tx1"/>
                </a:solidFill>
                <a:latin typeface="Calibri" pitchFamily="34" charset="0"/>
              </a:defRPr>
            </a:lvl7pPr>
            <a:lvl8pPr marL="4058023" indent="-229874" defTabSz="441535" eaLnBrk="0" fontAlgn="base" hangingPunct="0">
              <a:spcBef>
                <a:spcPct val="30000"/>
              </a:spcBef>
              <a:spcAft>
                <a:spcPct val="0"/>
              </a:spcAft>
              <a:defRPr sz="1800">
                <a:solidFill>
                  <a:schemeClr val="tx1"/>
                </a:solidFill>
                <a:latin typeface="Calibri" pitchFamily="34" charset="0"/>
              </a:defRPr>
            </a:lvl8pPr>
            <a:lvl9pPr marL="4713500" indent="-229874" defTabSz="441535"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3</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243001882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70</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71</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72</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73</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74</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75</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76</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77</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78</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79</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35350" y="850900"/>
            <a:ext cx="3057525" cy="22923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41535" eaLnBrk="0" hangingPunct="0">
              <a:spcBef>
                <a:spcPct val="30000"/>
              </a:spcBef>
              <a:defRPr sz="1800">
                <a:solidFill>
                  <a:schemeClr val="tx1"/>
                </a:solidFill>
                <a:latin typeface="Calibri" pitchFamily="34" charset="0"/>
              </a:defRPr>
            </a:lvl1pPr>
            <a:lvl2pPr marL="753340" indent="-286772" defTabSz="441535" eaLnBrk="0" hangingPunct="0">
              <a:spcBef>
                <a:spcPct val="30000"/>
              </a:spcBef>
              <a:defRPr sz="1800">
                <a:solidFill>
                  <a:schemeClr val="tx1"/>
                </a:solidFill>
                <a:latin typeface="Calibri" pitchFamily="34" charset="0"/>
              </a:defRPr>
            </a:lvl2pPr>
            <a:lvl3pPr marL="1160736" indent="-229874" defTabSz="441535" eaLnBrk="0" hangingPunct="0">
              <a:spcBef>
                <a:spcPct val="30000"/>
              </a:spcBef>
              <a:defRPr sz="1800">
                <a:solidFill>
                  <a:schemeClr val="tx1"/>
                </a:solidFill>
                <a:latin typeface="Calibri" pitchFamily="34" charset="0"/>
              </a:defRPr>
            </a:lvl3pPr>
            <a:lvl4pPr marL="1625031" indent="-229874" defTabSz="441535" eaLnBrk="0" hangingPunct="0">
              <a:spcBef>
                <a:spcPct val="30000"/>
              </a:spcBef>
              <a:defRPr sz="1800">
                <a:solidFill>
                  <a:schemeClr val="tx1"/>
                </a:solidFill>
                <a:latin typeface="Calibri" pitchFamily="34" charset="0"/>
              </a:defRPr>
            </a:lvl4pPr>
            <a:lvl5pPr marL="2091602" indent="-229874" defTabSz="441535" eaLnBrk="0" hangingPunct="0">
              <a:spcBef>
                <a:spcPct val="30000"/>
              </a:spcBef>
              <a:defRPr sz="1800">
                <a:solidFill>
                  <a:schemeClr val="tx1"/>
                </a:solidFill>
                <a:latin typeface="Calibri" pitchFamily="34" charset="0"/>
              </a:defRPr>
            </a:lvl5pPr>
            <a:lvl6pPr marL="2747076" indent="-229874" defTabSz="441535" eaLnBrk="0" fontAlgn="base" hangingPunct="0">
              <a:spcBef>
                <a:spcPct val="30000"/>
              </a:spcBef>
              <a:spcAft>
                <a:spcPct val="0"/>
              </a:spcAft>
              <a:defRPr sz="1800">
                <a:solidFill>
                  <a:schemeClr val="tx1"/>
                </a:solidFill>
                <a:latin typeface="Calibri" pitchFamily="34" charset="0"/>
              </a:defRPr>
            </a:lvl6pPr>
            <a:lvl7pPr marL="3402550" indent="-229874" defTabSz="441535" eaLnBrk="0" fontAlgn="base" hangingPunct="0">
              <a:spcBef>
                <a:spcPct val="30000"/>
              </a:spcBef>
              <a:spcAft>
                <a:spcPct val="0"/>
              </a:spcAft>
              <a:defRPr sz="1800">
                <a:solidFill>
                  <a:schemeClr val="tx1"/>
                </a:solidFill>
                <a:latin typeface="Calibri" pitchFamily="34" charset="0"/>
              </a:defRPr>
            </a:lvl7pPr>
            <a:lvl8pPr marL="4058023" indent="-229874" defTabSz="441535" eaLnBrk="0" fontAlgn="base" hangingPunct="0">
              <a:spcBef>
                <a:spcPct val="30000"/>
              </a:spcBef>
              <a:spcAft>
                <a:spcPct val="0"/>
              </a:spcAft>
              <a:defRPr sz="1800">
                <a:solidFill>
                  <a:schemeClr val="tx1"/>
                </a:solidFill>
                <a:latin typeface="Calibri" pitchFamily="34" charset="0"/>
              </a:defRPr>
            </a:lvl8pPr>
            <a:lvl9pPr marL="4713500" indent="-229874" defTabSz="441535"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7</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1322139509"/>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80</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81</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82</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83</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84</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85</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86</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87</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88</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89</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35350" y="850900"/>
            <a:ext cx="3057525" cy="22923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41535" eaLnBrk="0" hangingPunct="0">
              <a:spcBef>
                <a:spcPct val="30000"/>
              </a:spcBef>
              <a:defRPr sz="1800">
                <a:solidFill>
                  <a:schemeClr val="tx1"/>
                </a:solidFill>
                <a:latin typeface="Calibri" pitchFamily="34" charset="0"/>
              </a:defRPr>
            </a:lvl1pPr>
            <a:lvl2pPr marL="753340" indent="-286772" defTabSz="441535" eaLnBrk="0" hangingPunct="0">
              <a:spcBef>
                <a:spcPct val="30000"/>
              </a:spcBef>
              <a:defRPr sz="1800">
                <a:solidFill>
                  <a:schemeClr val="tx1"/>
                </a:solidFill>
                <a:latin typeface="Calibri" pitchFamily="34" charset="0"/>
              </a:defRPr>
            </a:lvl2pPr>
            <a:lvl3pPr marL="1160736" indent="-229874" defTabSz="441535" eaLnBrk="0" hangingPunct="0">
              <a:spcBef>
                <a:spcPct val="30000"/>
              </a:spcBef>
              <a:defRPr sz="1800">
                <a:solidFill>
                  <a:schemeClr val="tx1"/>
                </a:solidFill>
                <a:latin typeface="Calibri" pitchFamily="34" charset="0"/>
              </a:defRPr>
            </a:lvl3pPr>
            <a:lvl4pPr marL="1625031" indent="-229874" defTabSz="441535" eaLnBrk="0" hangingPunct="0">
              <a:spcBef>
                <a:spcPct val="30000"/>
              </a:spcBef>
              <a:defRPr sz="1800">
                <a:solidFill>
                  <a:schemeClr val="tx1"/>
                </a:solidFill>
                <a:latin typeface="Calibri" pitchFamily="34" charset="0"/>
              </a:defRPr>
            </a:lvl4pPr>
            <a:lvl5pPr marL="2091602" indent="-229874" defTabSz="441535" eaLnBrk="0" hangingPunct="0">
              <a:spcBef>
                <a:spcPct val="30000"/>
              </a:spcBef>
              <a:defRPr sz="1800">
                <a:solidFill>
                  <a:schemeClr val="tx1"/>
                </a:solidFill>
                <a:latin typeface="Calibri" pitchFamily="34" charset="0"/>
              </a:defRPr>
            </a:lvl5pPr>
            <a:lvl6pPr marL="2747076" indent="-229874" defTabSz="441535" eaLnBrk="0" fontAlgn="base" hangingPunct="0">
              <a:spcBef>
                <a:spcPct val="30000"/>
              </a:spcBef>
              <a:spcAft>
                <a:spcPct val="0"/>
              </a:spcAft>
              <a:defRPr sz="1800">
                <a:solidFill>
                  <a:schemeClr val="tx1"/>
                </a:solidFill>
                <a:latin typeface="Calibri" pitchFamily="34" charset="0"/>
              </a:defRPr>
            </a:lvl6pPr>
            <a:lvl7pPr marL="3402550" indent="-229874" defTabSz="441535" eaLnBrk="0" fontAlgn="base" hangingPunct="0">
              <a:spcBef>
                <a:spcPct val="30000"/>
              </a:spcBef>
              <a:spcAft>
                <a:spcPct val="0"/>
              </a:spcAft>
              <a:defRPr sz="1800">
                <a:solidFill>
                  <a:schemeClr val="tx1"/>
                </a:solidFill>
                <a:latin typeface="Calibri" pitchFamily="34" charset="0"/>
              </a:defRPr>
            </a:lvl7pPr>
            <a:lvl8pPr marL="4058023" indent="-229874" defTabSz="441535" eaLnBrk="0" fontAlgn="base" hangingPunct="0">
              <a:spcBef>
                <a:spcPct val="30000"/>
              </a:spcBef>
              <a:spcAft>
                <a:spcPct val="0"/>
              </a:spcAft>
              <a:defRPr sz="1800">
                <a:solidFill>
                  <a:schemeClr val="tx1"/>
                </a:solidFill>
                <a:latin typeface="Calibri" pitchFamily="34" charset="0"/>
              </a:defRPr>
            </a:lvl8pPr>
            <a:lvl9pPr marL="4713500" indent="-229874" defTabSz="441535"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8</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1322139509"/>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90</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91</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92</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93</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94</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95</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96</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97</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98</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99</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9</a:t>
            </a:fld>
            <a:endParaRPr lang="tr-TR" altLang="tr-TR" sz="1300">
              <a:ea typeface="MS PGothic" pitchFamily="34" charset="-128"/>
            </a:endParaRPr>
          </a:p>
        </p:txBody>
      </p:sp>
    </p:spTree>
    <p:extLst>
      <p:ext uri="{BB962C8B-B14F-4D97-AF65-F5344CB8AC3E}">
        <p14:creationId xmlns:p14="http://schemas.microsoft.com/office/powerpoint/2010/main" val="4129133129"/>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100</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101</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102</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103</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104</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105</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106</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107</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108</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109</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35350" y="850900"/>
            <a:ext cx="3057525" cy="22923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41535" eaLnBrk="0" hangingPunct="0">
              <a:spcBef>
                <a:spcPct val="30000"/>
              </a:spcBef>
              <a:defRPr sz="1800">
                <a:solidFill>
                  <a:schemeClr val="tx1"/>
                </a:solidFill>
                <a:latin typeface="Calibri" pitchFamily="34" charset="0"/>
              </a:defRPr>
            </a:lvl1pPr>
            <a:lvl2pPr marL="753340" indent="-286772" defTabSz="441535" eaLnBrk="0" hangingPunct="0">
              <a:spcBef>
                <a:spcPct val="30000"/>
              </a:spcBef>
              <a:defRPr sz="1800">
                <a:solidFill>
                  <a:schemeClr val="tx1"/>
                </a:solidFill>
                <a:latin typeface="Calibri" pitchFamily="34" charset="0"/>
              </a:defRPr>
            </a:lvl2pPr>
            <a:lvl3pPr marL="1160736" indent="-229874" defTabSz="441535" eaLnBrk="0" hangingPunct="0">
              <a:spcBef>
                <a:spcPct val="30000"/>
              </a:spcBef>
              <a:defRPr sz="1800">
                <a:solidFill>
                  <a:schemeClr val="tx1"/>
                </a:solidFill>
                <a:latin typeface="Calibri" pitchFamily="34" charset="0"/>
              </a:defRPr>
            </a:lvl3pPr>
            <a:lvl4pPr marL="1625031" indent="-229874" defTabSz="441535" eaLnBrk="0" hangingPunct="0">
              <a:spcBef>
                <a:spcPct val="30000"/>
              </a:spcBef>
              <a:defRPr sz="1800">
                <a:solidFill>
                  <a:schemeClr val="tx1"/>
                </a:solidFill>
                <a:latin typeface="Calibri" pitchFamily="34" charset="0"/>
              </a:defRPr>
            </a:lvl4pPr>
            <a:lvl5pPr marL="2091602" indent="-229874" defTabSz="441535" eaLnBrk="0" hangingPunct="0">
              <a:spcBef>
                <a:spcPct val="30000"/>
              </a:spcBef>
              <a:defRPr sz="1800">
                <a:solidFill>
                  <a:schemeClr val="tx1"/>
                </a:solidFill>
                <a:latin typeface="Calibri" pitchFamily="34" charset="0"/>
              </a:defRPr>
            </a:lvl5pPr>
            <a:lvl6pPr marL="2747076" indent="-229874" defTabSz="441535" eaLnBrk="0" fontAlgn="base" hangingPunct="0">
              <a:spcBef>
                <a:spcPct val="30000"/>
              </a:spcBef>
              <a:spcAft>
                <a:spcPct val="0"/>
              </a:spcAft>
              <a:defRPr sz="1800">
                <a:solidFill>
                  <a:schemeClr val="tx1"/>
                </a:solidFill>
                <a:latin typeface="Calibri" pitchFamily="34" charset="0"/>
              </a:defRPr>
            </a:lvl6pPr>
            <a:lvl7pPr marL="3402550" indent="-229874" defTabSz="441535" eaLnBrk="0" fontAlgn="base" hangingPunct="0">
              <a:spcBef>
                <a:spcPct val="30000"/>
              </a:spcBef>
              <a:spcAft>
                <a:spcPct val="0"/>
              </a:spcAft>
              <a:defRPr sz="1800">
                <a:solidFill>
                  <a:schemeClr val="tx1"/>
                </a:solidFill>
                <a:latin typeface="Calibri" pitchFamily="34" charset="0"/>
              </a:defRPr>
            </a:lvl7pPr>
            <a:lvl8pPr marL="4058023" indent="-229874" defTabSz="441535" eaLnBrk="0" fontAlgn="base" hangingPunct="0">
              <a:spcBef>
                <a:spcPct val="30000"/>
              </a:spcBef>
              <a:spcAft>
                <a:spcPct val="0"/>
              </a:spcAft>
              <a:defRPr sz="1800">
                <a:solidFill>
                  <a:schemeClr val="tx1"/>
                </a:solidFill>
                <a:latin typeface="Calibri" pitchFamily="34" charset="0"/>
              </a:defRPr>
            </a:lvl8pPr>
            <a:lvl9pPr marL="4713500" indent="-229874" defTabSz="441535"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11</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1322139509"/>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110</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111</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112</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35350" y="850900"/>
            <a:ext cx="3057525" cy="22923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41535" eaLnBrk="0" hangingPunct="0">
              <a:spcBef>
                <a:spcPct val="30000"/>
              </a:spcBef>
              <a:defRPr sz="1800">
                <a:solidFill>
                  <a:schemeClr val="tx1"/>
                </a:solidFill>
                <a:latin typeface="Calibri" pitchFamily="34" charset="0"/>
              </a:defRPr>
            </a:lvl1pPr>
            <a:lvl2pPr marL="753340" indent="-286772" defTabSz="441535" eaLnBrk="0" hangingPunct="0">
              <a:spcBef>
                <a:spcPct val="30000"/>
              </a:spcBef>
              <a:defRPr sz="1800">
                <a:solidFill>
                  <a:schemeClr val="tx1"/>
                </a:solidFill>
                <a:latin typeface="Calibri" pitchFamily="34" charset="0"/>
              </a:defRPr>
            </a:lvl2pPr>
            <a:lvl3pPr marL="1160736" indent="-229874" defTabSz="441535" eaLnBrk="0" hangingPunct="0">
              <a:spcBef>
                <a:spcPct val="30000"/>
              </a:spcBef>
              <a:defRPr sz="1800">
                <a:solidFill>
                  <a:schemeClr val="tx1"/>
                </a:solidFill>
                <a:latin typeface="Calibri" pitchFamily="34" charset="0"/>
              </a:defRPr>
            </a:lvl3pPr>
            <a:lvl4pPr marL="1625031" indent="-229874" defTabSz="441535" eaLnBrk="0" hangingPunct="0">
              <a:spcBef>
                <a:spcPct val="30000"/>
              </a:spcBef>
              <a:defRPr sz="1800">
                <a:solidFill>
                  <a:schemeClr val="tx1"/>
                </a:solidFill>
                <a:latin typeface="Calibri" pitchFamily="34" charset="0"/>
              </a:defRPr>
            </a:lvl4pPr>
            <a:lvl5pPr marL="2091602" indent="-229874" defTabSz="441535" eaLnBrk="0" hangingPunct="0">
              <a:spcBef>
                <a:spcPct val="30000"/>
              </a:spcBef>
              <a:defRPr sz="1800">
                <a:solidFill>
                  <a:schemeClr val="tx1"/>
                </a:solidFill>
                <a:latin typeface="Calibri" pitchFamily="34" charset="0"/>
              </a:defRPr>
            </a:lvl5pPr>
            <a:lvl6pPr marL="2747076" indent="-229874" defTabSz="441535" eaLnBrk="0" fontAlgn="base" hangingPunct="0">
              <a:spcBef>
                <a:spcPct val="30000"/>
              </a:spcBef>
              <a:spcAft>
                <a:spcPct val="0"/>
              </a:spcAft>
              <a:defRPr sz="1800">
                <a:solidFill>
                  <a:schemeClr val="tx1"/>
                </a:solidFill>
                <a:latin typeface="Calibri" pitchFamily="34" charset="0"/>
              </a:defRPr>
            </a:lvl6pPr>
            <a:lvl7pPr marL="3402550" indent="-229874" defTabSz="441535" eaLnBrk="0" fontAlgn="base" hangingPunct="0">
              <a:spcBef>
                <a:spcPct val="30000"/>
              </a:spcBef>
              <a:spcAft>
                <a:spcPct val="0"/>
              </a:spcAft>
              <a:defRPr sz="1800">
                <a:solidFill>
                  <a:schemeClr val="tx1"/>
                </a:solidFill>
                <a:latin typeface="Calibri" pitchFamily="34" charset="0"/>
              </a:defRPr>
            </a:lvl7pPr>
            <a:lvl8pPr marL="4058023" indent="-229874" defTabSz="441535" eaLnBrk="0" fontAlgn="base" hangingPunct="0">
              <a:spcBef>
                <a:spcPct val="30000"/>
              </a:spcBef>
              <a:spcAft>
                <a:spcPct val="0"/>
              </a:spcAft>
              <a:defRPr sz="1800">
                <a:solidFill>
                  <a:schemeClr val="tx1"/>
                </a:solidFill>
                <a:latin typeface="Calibri" pitchFamily="34" charset="0"/>
              </a:defRPr>
            </a:lvl8pPr>
            <a:lvl9pPr marL="4713500" indent="-229874" defTabSz="441535"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12</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13221395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Başlık Slaydı">
    <p:spTree>
      <p:nvGrpSpPr>
        <p:cNvPr id="1" name=""/>
        <p:cNvGrpSpPr/>
        <p:nvPr/>
      </p:nvGrpSpPr>
      <p:grpSpPr>
        <a:xfrm>
          <a:off x="0" y="0"/>
          <a:ext cx="0" cy="0"/>
          <a:chOff x="0" y="0"/>
          <a:chExt cx="0" cy="0"/>
        </a:xfrm>
      </p:grpSpPr>
      <p:sp>
        <p:nvSpPr>
          <p:cNvPr id="8" name="Metin kutusu 7"/>
          <p:cNvSpPr txBox="1"/>
          <p:nvPr userDrawn="1"/>
        </p:nvSpPr>
        <p:spPr>
          <a:xfrm>
            <a:off x="8010939" y="6367244"/>
            <a:ext cx="990448" cy="369332"/>
          </a:xfrm>
          <a:prstGeom prst="rect">
            <a:avLst/>
          </a:prstGeom>
          <a:noFill/>
        </p:spPr>
        <p:txBody>
          <a:bodyPr wrap="square" rtlCol="0">
            <a:spAutoFit/>
          </a:bodyPr>
          <a:lstStyle/>
          <a:p>
            <a:fld id="{CB3C6B93-1F73-448B-AE73-D745D332741B}" type="slidenum">
              <a:rPr lang="tr-TR" smtClean="0"/>
              <a:t>‹#›</a:t>
            </a:fld>
            <a:r>
              <a:rPr lang="tr-TR" dirty="0" smtClean="0"/>
              <a:t>/130</a:t>
            </a:r>
            <a:endParaRPr lang="tr-TR" dirty="0"/>
          </a:p>
        </p:txBody>
      </p:sp>
      <p:sp>
        <p:nvSpPr>
          <p:cNvPr id="3" name="TextBox 7"/>
          <p:cNvSpPr txBox="1">
            <a:spLocks noChangeArrowheads="1"/>
          </p:cNvSpPr>
          <p:nvPr userDrawn="1"/>
        </p:nvSpPr>
        <p:spPr bwMode="auto">
          <a:xfrm>
            <a:off x="0" y="0"/>
            <a:ext cx="9144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r" eaLnBrk="1" hangingPunct="1">
              <a:spcBef>
                <a:spcPct val="0"/>
              </a:spcBef>
              <a:buFontTx/>
              <a:buNone/>
            </a:pPr>
            <a:r>
              <a:rPr lang="tr-TR" altLang="tr-TR" sz="2400" b="1" dirty="0" smtClean="0">
                <a:latin typeface="Calibri" panose="020F0502020204030204" pitchFamily="34" charset="0"/>
              </a:rPr>
              <a:t>İÇİŞLERİ BAKANLIĞI </a:t>
            </a:r>
          </a:p>
          <a:p>
            <a:pPr algn="r" eaLnBrk="1" hangingPunct="1">
              <a:spcBef>
                <a:spcPct val="0"/>
              </a:spcBef>
              <a:buFontTx/>
              <a:buNone/>
            </a:pPr>
            <a:r>
              <a:rPr lang="tr-TR" altLang="tr-TR" sz="2400" b="1" dirty="0" smtClean="0">
                <a:latin typeface="Calibri" panose="020F0502020204030204" pitchFamily="34" charset="0"/>
              </a:rPr>
              <a:t>İLLER İDARESİ GENEL MÜDÜRLÜĞÜ</a:t>
            </a:r>
          </a:p>
        </p:txBody>
      </p:sp>
    </p:spTree>
    <p:extLst>
      <p:ext uri="{BB962C8B-B14F-4D97-AF65-F5344CB8AC3E}">
        <p14:creationId xmlns:p14="http://schemas.microsoft.com/office/powerpoint/2010/main" val="314955065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rbest Form 1"/>
          <p:cNvSpPr/>
          <p:nvPr userDrawn="1"/>
        </p:nvSpPr>
        <p:spPr>
          <a:xfrm>
            <a:off x="1188084" y="804675"/>
            <a:ext cx="7955696" cy="207316"/>
          </a:xfrm>
          <a:custGeom>
            <a:avLst/>
            <a:gdLst>
              <a:gd name="connsiteX0" fmla="*/ 225188 w 8250071"/>
              <a:gd name="connsiteY0" fmla="*/ 0 h 191069"/>
              <a:gd name="connsiteX1" fmla="*/ 8250071 w 8250071"/>
              <a:gd name="connsiteY1" fmla="*/ 0 h 191069"/>
              <a:gd name="connsiteX2" fmla="*/ 8250071 w 8250071"/>
              <a:gd name="connsiteY2" fmla="*/ 191069 h 191069"/>
              <a:gd name="connsiteX3" fmla="*/ 0 w 8250071"/>
              <a:gd name="connsiteY3" fmla="*/ 191069 h 191069"/>
              <a:gd name="connsiteX4" fmla="*/ 225188 w 8250071"/>
              <a:gd name="connsiteY4" fmla="*/ 0 h 1910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50071" h="191069">
                <a:moveTo>
                  <a:pt x="225188" y="0"/>
                </a:moveTo>
                <a:lnTo>
                  <a:pt x="8250071" y="0"/>
                </a:lnTo>
                <a:lnTo>
                  <a:pt x="8250071" y="191069"/>
                </a:lnTo>
                <a:lnTo>
                  <a:pt x="0" y="191069"/>
                </a:lnTo>
                <a:lnTo>
                  <a:pt x="225188" y="0"/>
                </a:lnTo>
                <a:close/>
              </a:path>
            </a:pathLst>
          </a:custGeom>
          <a:solidFill>
            <a:schemeClr val="bg1">
              <a:lumMod val="75000"/>
            </a:schemeClr>
          </a:solidFill>
          <a:ln>
            <a:solidFill>
              <a:schemeClr val="bg1">
                <a:lumMod val="75000"/>
              </a:schemeClr>
            </a:solidFill>
          </a:ln>
          <a:effectLst/>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tr-TR"/>
          </a:p>
        </p:txBody>
      </p:sp>
      <p:sp>
        <p:nvSpPr>
          <p:cNvPr id="12" name="Serbest Form 11"/>
          <p:cNvSpPr/>
          <p:nvPr userDrawn="1"/>
        </p:nvSpPr>
        <p:spPr>
          <a:xfrm rot="10800000">
            <a:off x="-4201" y="804672"/>
            <a:ext cx="979561" cy="211336"/>
          </a:xfrm>
          <a:custGeom>
            <a:avLst/>
            <a:gdLst>
              <a:gd name="connsiteX0" fmla="*/ 225188 w 8250071"/>
              <a:gd name="connsiteY0" fmla="*/ 0 h 191069"/>
              <a:gd name="connsiteX1" fmla="*/ 8250071 w 8250071"/>
              <a:gd name="connsiteY1" fmla="*/ 0 h 191069"/>
              <a:gd name="connsiteX2" fmla="*/ 8250071 w 8250071"/>
              <a:gd name="connsiteY2" fmla="*/ 191069 h 191069"/>
              <a:gd name="connsiteX3" fmla="*/ 0 w 8250071"/>
              <a:gd name="connsiteY3" fmla="*/ 191069 h 191069"/>
              <a:gd name="connsiteX4" fmla="*/ 225188 w 8250071"/>
              <a:gd name="connsiteY4" fmla="*/ 0 h 191069"/>
              <a:gd name="connsiteX0" fmla="*/ 2297088 w 8250071"/>
              <a:gd name="connsiteY0" fmla="*/ 0 h 191069"/>
              <a:gd name="connsiteX1" fmla="*/ 8250071 w 8250071"/>
              <a:gd name="connsiteY1" fmla="*/ 0 h 191069"/>
              <a:gd name="connsiteX2" fmla="*/ 8250071 w 8250071"/>
              <a:gd name="connsiteY2" fmla="*/ 191069 h 191069"/>
              <a:gd name="connsiteX3" fmla="*/ 0 w 8250071"/>
              <a:gd name="connsiteY3" fmla="*/ 191069 h 191069"/>
              <a:gd name="connsiteX4" fmla="*/ 2297088 w 8250071"/>
              <a:gd name="connsiteY4" fmla="*/ 0 h 191069"/>
              <a:gd name="connsiteX0" fmla="*/ 2035146 w 8250071"/>
              <a:gd name="connsiteY0" fmla="*/ 0 h 193410"/>
              <a:gd name="connsiteX1" fmla="*/ 8250071 w 8250071"/>
              <a:gd name="connsiteY1" fmla="*/ 2341 h 193410"/>
              <a:gd name="connsiteX2" fmla="*/ 8250071 w 8250071"/>
              <a:gd name="connsiteY2" fmla="*/ 193410 h 193410"/>
              <a:gd name="connsiteX3" fmla="*/ 0 w 8250071"/>
              <a:gd name="connsiteY3" fmla="*/ 193410 h 193410"/>
              <a:gd name="connsiteX4" fmla="*/ 2035146 w 8250071"/>
              <a:gd name="connsiteY4" fmla="*/ 0 h 193410"/>
              <a:gd name="connsiteX0" fmla="*/ 2035146 w 8250071"/>
              <a:gd name="connsiteY0" fmla="*/ 0 h 193410"/>
              <a:gd name="connsiteX1" fmla="*/ 8250071 w 8250071"/>
              <a:gd name="connsiteY1" fmla="*/ 2341 h 193410"/>
              <a:gd name="connsiteX2" fmla="*/ 8250071 w 8250071"/>
              <a:gd name="connsiteY2" fmla="*/ 193410 h 193410"/>
              <a:gd name="connsiteX3" fmla="*/ 0 w 8250071"/>
              <a:gd name="connsiteY3" fmla="*/ 193410 h 193410"/>
              <a:gd name="connsiteX4" fmla="*/ 2035146 w 8250071"/>
              <a:gd name="connsiteY4" fmla="*/ 0 h 193410"/>
              <a:gd name="connsiteX0" fmla="*/ 1816867 w 8250071"/>
              <a:gd name="connsiteY0" fmla="*/ 0 h 193410"/>
              <a:gd name="connsiteX1" fmla="*/ 8250071 w 8250071"/>
              <a:gd name="connsiteY1" fmla="*/ 2341 h 193410"/>
              <a:gd name="connsiteX2" fmla="*/ 8250071 w 8250071"/>
              <a:gd name="connsiteY2" fmla="*/ 193410 h 193410"/>
              <a:gd name="connsiteX3" fmla="*/ 0 w 8250071"/>
              <a:gd name="connsiteY3" fmla="*/ 193410 h 193410"/>
              <a:gd name="connsiteX4" fmla="*/ 1816867 w 8250071"/>
              <a:gd name="connsiteY4" fmla="*/ 0 h 193410"/>
              <a:gd name="connsiteX0" fmla="*/ 1984777 w 8417981"/>
              <a:gd name="connsiteY0" fmla="*/ 0 h 198092"/>
              <a:gd name="connsiteX1" fmla="*/ 8417981 w 8417981"/>
              <a:gd name="connsiteY1" fmla="*/ 2341 h 198092"/>
              <a:gd name="connsiteX2" fmla="*/ 8417981 w 8417981"/>
              <a:gd name="connsiteY2" fmla="*/ 193410 h 198092"/>
              <a:gd name="connsiteX3" fmla="*/ 0 w 8417981"/>
              <a:gd name="connsiteY3" fmla="*/ 198092 h 198092"/>
              <a:gd name="connsiteX4" fmla="*/ 1984777 w 8417981"/>
              <a:gd name="connsiteY4" fmla="*/ 0 h 198092"/>
              <a:gd name="connsiteX0" fmla="*/ 2151821 w 8585025"/>
              <a:gd name="connsiteY0" fmla="*/ 0 h 193410"/>
              <a:gd name="connsiteX1" fmla="*/ 8585025 w 8585025"/>
              <a:gd name="connsiteY1" fmla="*/ 2341 h 193410"/>
              <a:gd name="connsiteX2" fmla="*/ 8585025 w 8585025"/>
              <a:gd name="connsiteY2" fmla="*/ 193410 h 193410"/>
              <a:gd name="connsiteX3" fmla="*/ 0 w 8585025"/>
              <a:gd name="connsiteY3" fmla="*/ 188728 h 193410"/>
              <a:gd name="connsiteX4" fmla="*/ 2151821 w 8585025"/>
              <a:gd name="connsiteY4" fmla="*/ 0 h 1934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85025" h="193410">
                <a:moveTo>
                  <a:pt x="2151821" y="0"/>
                </a:moveTo>
                <a:lnTo>
                  <a:pt x="8585025" y="2341"/>
                </a:lnTo>
                <a:lnTo>
                  <a:pt x="8585025" y="193410"/>
                </a:lnTo>
                <a:lnTo>
                  <a:pt x="0" y="188728"/>
                </a:lnTo>
                <a:lnTo>
                  <a:pt x="2151821" y="0"/>
                </a:lnTo>
                <a:close/>
              </a:path>
            </a:pathLst>
          </a:custGeom>
          <a:solidFill>
            <a:srgbClr val="0070C0"/>
          </a:solidFill>
          <a:ln>
            <a:solidFill>
              <a:srgbClr val="0070C0"/>
            </a:solidFill>
          </a:ln>
          <a:effectLst/>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tr-TR"/>
          </a:p>
        </p:txBody>
      </p:sp>
      <p:sp>
        <p:nvSpPr>
          <p:cNvPr id="19" name="Serbest Form 18"/>
          <p:cNvSpPr/>
          <p:nvPr userDrawn="1"/>
        </p:nvSpPr>
        <p:spPr>
          <a:xfrm>
            <a:off x="739639" y="-623"/>
            <a:ext cx="1296000" cy="1022400"/>
          </a:xfrm>
          <a:custGeom>
            <a:avLst/>
            <a:gdLst>
              <a:gd name="connsiteX0" fmla="*/ 0 w 1270000"/>
              <a:gd name="connsiteY0" fmla="*/ 782320 h 789940"/>
              <a:gd name="connsiteX1" fmla="*/ 1054100 w 1270000"/>
              <a:gd name="connsiteY1" fmla="*/ 0 h 789940"/>
              <a:gd name="connsiteX2" fmla="*/ 1270000 w 1270000"/>
              <a:gd name="connsiteY2" fmla="*/ 2540 h 789940"/>
              <a:gd name="connsiteX3" fmla="*/ 210820 w 1270000"/>
              <a:gd name="connsiteY3" fmla="*/ 789940 h 789940"/>
              <a:gd name="connsiteX4" fmla="*/ 0 w 1270000"/>
              <a:gd name="connsiteY4" fmla="*/ 782320 h 7899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70000" h="789940">
                <a:moveTo>
                  <a:pt x="0" y="782320"/>
                </a:moveTo>
                <a:lnTo>
                  <a:pt x="1054100" y="0"/>
                </a:lnTo>
                <a:lnTo>
                  <a:pt x="1270000" y="2540"/>
                </a:lnTo>
                <a:lnTo>
                  <a:pt x="210820" y="789940"/>
                </a:lnTo>
                <a:lnTo>
                  <a:pt x="0" y="782320"/>
                </a:lnTo>
                <a:close/>
              </a:path>
            </a:pathLst>
          </a:custGeom>
          <a:solidFill>
            <a:schemeClr val="bg1">
              <a:lumMod val="75000"/>
            </a:schemeClr>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tr-TR" dirty="0"/>
          </a:p>
        </p:txBody>
      </p:sp>
      <p:sp>
        <p:nvSpPr>
          <p:cNvPr id="20" name="Serbest Form 19"/>
          <p:cNvSpPr/>
          <p:nvPr userDrawn="1"/>
        </p:nvSpPr>
        <p:spPr>
          <a:xfrm>
            <a:off x="977128" y="-623"/>
            <a:ext cx="1270000" cy="1022400"/>
          </a:xfrm>
          <a:custGeom>
            <a:avLst/>
            <a:gdLst>
              <a:gd name="connsiteX0" fmla="*/ 0 w 1270000"/>
              <a:gd name="connsiteY0" fmla="*/ 782320 h 789940"/>
              <a:gd name="connsiteX1" fmla="*/ 1054100 w 1270000"/>
              <a:gd name="connsiteY1" fmla="*/ 0 h 789940"/>
              <a:gd name="connsiteX2" fmla="*/ 1270000 w 1270000"/>
              <a:gd name="connsiteY2" fmla="*/ 2540 h 789940"/>
              <a:gd name="connsiteX3" fmla="*/ 210820 w 1270000"/>
              <a:gd name="connsiteY3" fmla="*/ 789940 h 789940"/>
              <a:gd name="connsiteX4" fmla="*/ 0 w 1270000"/>
              <a:gd name="connsiteY4" fmla="*/ 782320 h 7899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70000" h="789940">
                <a:moveTo>
                  <a:pt x="0" y="782320"/>
                </a:moveTo>
                <a:lnTo>
                  <a:pt x="1054100" y="0"/>
                </a:lnTo>
                <a:lnTo>
                  <a:pt x="1270000" y="2540"/>
                </a:lnTo>
                <a:lnTo>
                  <a:pt x="210820" y="789940"/>
                </a:lnTo>
                <a:lnTo>
                  <a:pt x="0" y="782320"/>
                </a:lnTo>
                <a:close/>
              </a:path>
            </a:pathLst>
          </a:custGeom>
          <a:solidFill>
            <a:srgbClr val="0070C0"/>
          </a:solidFill>
          <a:ln>
            <a:solidFill>
              <a:srgbClr val="0070C0"/>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tr-TR"/>
          </a:p>
        </p:txBody>
      </p:sp>
      <p:cxnSp>
        <p:nvCxnSpPr>
          <p:cNvPr id="22" name="Düz Bağlayıcı 21"/>
          <p:cNvCxnSpPr>
            <a:stCxn id="2" idx="2"/>
          </p:cNvCxnSpPr>
          <p:nvPr userDrawn="1"/>
        </p:nvCxnSpPr>
        <p:spPr>
          <a:xfrm flipH="1">
            <a:off x="-4202" y="1011991"/>
            <a:ext cx="9147982" cy="9787"/>
          </a:xfrm>
          <a:prstGeom prst="line">
            <a:avLst/>
          </a:prstGeom>
          <a:ln>
            <a:solidFill>
              <a:srgbClr val="0070C0"/>
            </a:solidFill>
          </a:ln>
          <a:effectLst/>
        </p:spPr>
        <p:style>
          <a:lnRef idx="2">
            <a:schemeClr val="accent1"/>
          </a:lnRef>
          <a:fillRef idx="0">
            <a:schemeClr val="accent1"/>
          </a:fillRef>
          <a:effectRef idx="1">
            <a:schemeClr val="accent1"/>
          </a:effectRef>
          <a:fontRef idx="minor">
            <a:schemeClr val="tx1"/>
          </a:fontRef>
        </p:style>
      </p:cxnSp>
      <p:sp>
        <p:nvSpPr>
          <p:cNvPr id="3" name="AutoShape 2" descr="iÃ§iÅleri logo png ile ilgili gÃ¶rsel sonucu"/>
          <p:cNvSpPr>
            <a:spLocks noChangeAspect="1" noChangeArrowheads="1"/>
          </p:cNvSpPr>
          <p:nvPr userDrawn="1"/>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pic>
        <p:nvPicPr>
          <p:cNvPr id="2051" name="Picture 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8289" y="26860"/>
            <a:ext cx="747995" cy="7479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538097" r:id="rId1"/>
  </p:sldLayoutIdLst>
  <p:timing>
    <p:tnLst>
      <p:par>
        <p:cTn id="1" dur="indefinite" restart="never" nodeType="tmRoot"/>
      </p:par>
    </p:tnLst>
  </p:timing>
  <p:hf sldNum="0" hdr="0" ftr="0" dt="0"/>
  <p:txStyles>
    <p:titleStyle>
      <a:lvl1pPr algn="ctr" defTabSz="455371" rtl="0" eaLnBrk="0" fontAlgn="base" hangingPunct="0">
        <a:spcBef>
          <a:spcPct val="0"/>
        </a:spcBef>
        <a:spcAft>
          <a:spcPct val="0"/>
        </a:spcAft>
        <a:defRPr sz="4400" kern="1200">
          <a:solidFill>
            <a:schemeClr val="tx1"/>
          </a:solidFill>
          <a:latin typeface="+mj-lt"/>
          <a:ea typeface="+mj-ea"/>
          <a:cs typeface="+mj-cs"/>
        </a:defRPr>
      </a:lvl1pPr>
      <a:lvl2pPr algn="ctr" defTabSz="455371" rtl="0" eaLnBrk="0" fontAlgn="base" hangingPunct="0">
        <a:spcBef>
          <a:spcPct val="0"/>
        </a:spcBef>
        <a:spcAft>
          <a:spcPct val="0"/>
        </a:spcAft>
        <a:defRPr sz="4400">
          <a:solidFill>
            <a:schemeClr val="tx1"/>
          </a:solidFill>
          <a:latin typeface="Calibri" pitchFamily="34" charset="0"/>
        </a:defRPr>
      </a:lvl2pPr>
      <a:lvl3pPr algn="ctr" defTabSz="455371" rtl="0" eaLnBrk="0" fontAlgn="base" hangingPunct="0">
        <a:spcBef>
          <a:spcPct val="0"/>
        </a:spcBef>
        <a:spcAft>
          <a:spcPct val="0"/>
        </a:spcAft>
        <a:defRPr sz="4400">
          <a:solidFill>
            <a:schemeClr val="tx1"/>
          </a:solidFill>
          <a:latin typeface="Calibri" pitchFamily="34" charset="0"/>
        </a:defRPr>
      </a:lvl3pPr>
      <a:lvl4pPr algn="ctr" defTabSz="455371" rtl="0" eaLnBrk="0" fontAlgn="base" hangingPunct="0">
        <a:spcBef>
          <a:spcPct val="0"/>
        </a:spcBef>
        <a:spcAft>
          <a:spcPct val="0"/>
        </a:spcAft>
        <a:defRPr sz="4400">
          <a:solidFill>
            <a:schemeClr val="tx1"/>
          </a:solidFill>
          <a:latin typeface="Calibri" pitchFamily="34" charset="0"/>
        </a:defRPr>
      </a:lvl4pPr>
      <a:lvl5pPr algn="ctr" defTabSz="455371" rtl="0" eaLnBrk="0" fontAlgn="base" hangingPunct="0">
        <a:spcBef>
          <a:spcPct val="0"/>
        </a:spcBef>
        <a:spcAft>
          <a:spcPct val="0"/>
        </a:spcAft>
        <a:defRPr sz="4400">
          <a:solidFill>
            <a:schemeClr val="tx1"/>
          </a:solidFill>
          <a:latin typeface="Calibri" pitchFamily="34" charset="0"/>
        </a:defRPr>
      </a:lvl5pPr>
      <a:lvl6pPr marL="456911" algn="ctr" defTabSz="456911" rtl="0" fontAlgn="base">
        <a:spcBef>
          <a:spcPct val="0"/>
        </a:spcBef>
        <a:spcAft>
          <a:spcPct val="0"/>
        </a:spcAft>
        <a:defRPr sz="4400">
          <a:solidFill>
            <a:schemeClr val="tx1"/>
          </a:solidFill>
          <a:latin typeface="Calibri" pitchFamily="34" charset="0"/>
        </a:defRPr>
      </a:lvl6pPr>
      <a:lvl7pPr marL="913823" algn="ctr" defTabSz="456911" rtl="0" fontAlgn="base">
        <a:spcBef>
          <a:spcPct val="0"/>
        </a:spcBef>
        <a:spcAft>
          <a:spcPct val="0"/>
        </a:spcAft>
        <a:defRPr sz="4400">
          <a:solidFill>
            <a:schemeClr val="tx1"/>
          </a:solidFill>
          <a:latin typeface="Calibri" pitchFamily="34" charset="0"/>
        </a:defRPr>
      </a:lvl7pPr>
      <a:lvl8pPr marL="1370734" algn="ctr" defTabSz="456911" rtl="0" fontAlgn="base">
        <a:spcBef>
          <a:spcPct val="0"/>
        </a:spcBef>
        <a:spcAft>
          <a:spcPct val="0"/>
        </a:spcAft>
        <a:defRPr sz="4400">
          <a:solidFill>
            <a:schemeClr val="tx1"/>
          </a:solidFill>
          <a:latin typeface="Calibri" pitchFamily="34" charset="0"/>
        </a:defRPr>
      </a:lvl8pPr>
      <a:lvl9pPr marL="1827644" algn="ctr" defTabSz="456911" rtl="0" fontAlgn="base">
        <a:spcBef>
          <a:spcPct val="0"/>
        </a:spcBef>
        <a:spcAft>
          <a:spcPct val="0"/>
        </a:spcAft>
        <a:defRPr sz="4400">
          <a:solidFill>
            <a:schemeClr val="tx1"/>
          </a:solidFill>
          <a:latin typeface="Calibri" pitchFamily="34" charset="0"/>
        </a:defRPr>
      </a:lvl9pPr>
    </p:titleStyle>
    <p:bodyStyle>
      <a:lvl1pPr marL="341132" indent="-341132" algn="l" defTabSz="455371"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0969" indent="-284011" algn="l" defTabSz="455371"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0805" indent="-226895" algn="l" defTabSz="455371"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597761" indent="-226895" algn="l" defTabSz="455371"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4719" indent="-226895" algn="l" defTabSz="455371"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3009" indent="-228455" algn="l" defTabSz="456911" rtl="0" eaLnBrk="1" latinLnBrk="0" hangingPunct="1">
        <a:spcBef>
          <a:spcPct val="20000"/>
        </a:spcBef>
        <a:buFont typeface="Arial"/>
        <a:buChar char="•"/>
        <a:defRPr sz="2000" kern="1200">
          <a:solidFill>
            <a:schemeClr val="tx1"/>
          </a:solidFill>
          <a:latin typeface="+mn-lt"/>
          <a:ea typeface="+mn-ea"/>
          <a:cs typeface="+mn-cs"/>
        </a:defRPr>
      </a:lvl6pPr>
      <a:lvl7pPr marL="2969922" indent="-228455" algn="l" defTabSz="456911" rtl="0" eaLnBrk="1" latinLnBrk="0" hangingPunct="1">
        <a:spcBef>
          <a:spcPct val="20000"/>
        </a:spcBef>
        <a:buFont typeface="Arial"/>
        <a:buChar char="•"/>
        <a:defRPr sz="2000" kern="1200">
          <a:solidFill>
            <a:schemeClr val="tx1"/>
          </a:solidFill>
          <a:latin typeface="+mn-lt"/>
          <a:ea typeface="+mn-ea"/>
          <a:cs typeface="+mn-cs"/>
        </a:defRPr>
      </a:lvl7pPr>
      <a:lvl8pPr marL="3426831" indent="-228455" algn="l" defTabSz="456911" rtl="0" eaLnBrk="1" latinLnBrk="0" hangingPunct="1">
        <a:spcBef>
          <a:spcPct val="20000"/>
        </a:spcBef>
        <a:buFont typeface="Arial"/>
        <a:buChar char="•"/>
        <a:defRPr sz="2000" kern="1200">
          <a:solidFill>
            <a:schemeClr val="tx1"/>
          </a:solidFill>
          <a:latin typeface="+mn-lt"/>
          <a:ea typeface="+mn-ea"/>
          <a:cs typeface="+mn-cs"/>
        </a:defRPr>
      </a:lvl8pPr>
      <a:lvl9pPr marL="3883745" indent="-228455" algn="l" defTabSz="456911"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6911" rtl="0" eaLnBrk="1" latinLnBrk="0" hangingPunct="1">
        <a:defRPr sz="1800" kern="1200">
          <a:solidFill>
            <a:schemeClr val="tx1"/>
          </a:solidFill>
          <a:latin typeface="+mn-lt"/>
          <a:ea typeface="+mn-ea"/>
          <a:cs typeface="+mn-cs"/>
        </a:defRPr>
      </a:lvl1pPr>
      <a:lvl2pPr marL="456911" algn="l" defTabSz="456911" rtl="0" eaLnBrk="1" latinLnBrk="0" hangingPunct="1">
        <a:defRPr sz="1800" kern="1200">
          <a:solidFill>
            <a:schemeClr val="tx1"/>
          </a:solidFill>
          <a:latin typeface="+mn-lt"/>
          <a:ea typeface="+mn-ea"/>
          <a:cs typeface="+mn-cs"/>
        </a:defRPr>
      </a:lvl2pPr>
      <a:lvl3pPr marL="913823" algn="l" defTabSz="456911" rtl="0" eaLnBrk="1" latinLnBrk="0" hangingPunct="1">
        <a:defRPr sz="1800" kern="1200">
          <a:solidFill>
            <a:schemeClr val="tx1"/>
          </a:solidFill>
          <a:latin typeface="+mn-lt"/>
          <a:ea typeface="+mn-ea"/>
          <a:cs typeface="+mn-cs"/>
        </a:defRPr>
      </a:lvl3pPr>
      <a:lvl4pPr marL="1370734" algn="l" defTabSz="456911" rtl="0" eaLnBrk="1" latinLnBrk="0" hangingPunct="1">
        <a:defRPr sz="1800" kern="1200">
          <a:solidFill>
            <a:schemeClr val="tx1"/>
          </a:solidFill>
          <a:latin typeface="+mn-lt"/>
          <a:ea typeface="+mn-ea"/>
          <a:cs typeface="+mn-cs"/>
        </a:defRPr>
      </a:lvl4pPr>
      <a:lvl5pPr marL="1827644" algn="l" defTabSz="456911" rtl="0" eaLnBrk="1" latinLnBrk="0" hangingPunct="1">
        <a:defRPr sz="1800" kern="1200">
          <a:solidFill>
            <a:schemeClr val="tx1"/>
          </a:solidFill>
          <a:latin typeface="+mn-lt"/>
          <a:ea typeface="+mn-ea"/>
          <a:cs typeface="+mn-cs"/>
        </a:defRPr>
      </a:lvl5pPr>
      <a:lvl6pPr marL="2284557" algn="l" defTabSz="456911" rtl="0" eaLnBrk="1" latinLnBrk="0" hangingPunct="1">
        <a:defRPr sz="1800" kern="1200">
          <a:solidFill>
            <a:schemeClr val="tx1"/>
          </a:solidFill>
          <a:latin typeface="+mn-lt"/>
          <a:ea typeface="+mn-ea"/>
          <a:cs typeface="+mn-cs"/>
        </a:defRPr>
      </a:lvl6pPr>
      <a:lvl7pPr marL="2741465" algn="l" defTabSz="456911" rtl="0" eaLnBrk="1" latinLnBrk="0" hangingPunct="1">
        <a:defRPr sz="1800" kern="1200">
          <a:solidFill>
            <a:schemeClr val="tx1"/>
          </a:solidFill>
          <a:latin typeface="+mn-lt"/>
          <a:ea typeface="+mn-ea"/>
          <a:cs typeface="+mn-cs"/>
        </a:defRPr>
      </a:lvl7pPr>
      <a:lvl8pPr marL="3198376" algn="l" defTabSz="456911" rtl="0" eaLnBrk="1" latinLnBrk="0" hangingPunct="1">
        <a:defRPr sz="1800" kern="1200">
          <a:solidFill>
            <a:schemeClr val="tx1"/>
          </a:solidFill>
          <a:latin typeface="+mn-lt"/>
          <a:ea typeface="+mn-ea"/>
          <a:cs typeface="+mn-cs"/>
        </a:defRPr>
      </a:lvl8pPr>
      <a:lvl9pPr marL="3655288" algn="l" defTabSz="45691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extBox 7"/>
          <p:cNvSpPr txBox="1">
            <a:spLocks noChangeArrowheads="1"/>
          </p:cNvSpPr>
          <p:nvPr/>
        </p:nvSpPr>
        <p:spPr bwMode="auto">
          <a:xfrm>
            <a:off x="-1" y="17472"/>
            <a:ext cx="9144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r" eaLnBrk="1" hangingPunct="1">
              <a:spcBef>
                <a:spcPct val="0"/>
              </a:spcBef>
              <a:buFontTx/>
              <a:buNone/>
            </a:pPr>
            <a:r>
              <a:rPr lang="tr-TR" altLang="tr-TR" sz="2400" b="1" dirty="0" smtClean="0">
                <a:latin typeface="Calibri" panose="020F0502020204030204" pitchFamily="34" charset="0"/>
              </a:rPr>
              <a:t>İÇİŞLERİ BAKANLIĞI </a:t>
            </a:r>
          </a:p>
          <a:p>
            <a:pPr algn="r" eaLnBrk="1" hangingPunct="1">
              <a:spcBef>
                <a:spcPct val="0"/>
              </a:spcBef>
              <a:buFontTx/>
              <a:buNone/>
            </a:pPr>
            <a:r>
              <a:rPr lang="tr-TR" altLang="tr-TR" sz="2400" b="1" dirty="0" smtClean="0">
                <a:latin typeface="Calibri" panose="020F0502020204030204" pitchFamily="34" charset="0"/>
              </a:rPr>
              <a:t>İLLER İDARESİ GENEL MÜDÜRLÜĞÜ</a:t>
            </a:r>
          </a:p>
        </p:txBody>
      </p:sp>
      <p:sp>
        <p:nvSpPr>
          <p:cNvPr id="9" name="TextBox 7"/>
          <p:cNvSpPr txBox="1">
            <a:spLocks noChangeArrowheads="1"/>
          </p:cNvSpPr>
          <p:nvPr/>
        </p:nvSpPr>
        <p:spPr bwMode="auto">
          <a:xfrm>
            <a:off x="1" y="1490270"/>
            <a:ext cx="9143999" cy="6186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tr-TR" sz="3600" b="1" dirty="0" smtClean="0">
                <a:solidFill>
                  <a:srgbClr val="FF0000"/>
                </a:solidFill>
              </a:rPr>
              <a:t>MUHTARLIKLARIN</a:t>
            </a:r>
          </a:p>
          <a:p>
            <a:pPr algn="ctr" eaLnBrk="1" hangingPunct="1">
              <a:spcBef>
                <a:spcPct val="0"/>
              </a:spcBef>
              <a:buFontTx/>
              <a:buNone/>
            </a:pPr>
            <a:r>
              <a:rPr lang="tr-TR" sz="3600" b="1" dirty="0" smtClean="0">
                <a:solidFill>
                  <a:srgbClr val="FF0000"/>
                </a:solidFill>
              </a:rPr>
              <a:t> </a:t>
            </a:r>
          </a:p>
          <a:p>
            <a:pPr algn="ctr" eaLnBrk="1" hangingPunct="1">
              <a:spcBef>
                <a:spcPct val="0"/>
              </a:spcBef>
              <a:buFontTx/>
              <a:buNone/>
            </a:pPr>
            <a:r>
              <a:rPr lang="tr-TR" sz="3600" b="1" dirty="0" smtClean="0">
                <a:solidFill>
                  <a:srgbClr val="FF0000"/>
                </a:solidFill>
              </a:rPr>
              <a:t>MEVZUATTAN KAYNAKLANAN </a:t>
            </a:r>
          </a:p>
          <a:p>
            <a:pPr algn="ctr" eaLnBrk="1" hangingPunct="1">
              <a:spcBef>
                <a:spcPct val="0"/>
              </a:spcBef>
              <a:buFontTx/>
              <a:buNone/>
            </a:pPr>
            <a:endParaRPr lang="tr-TR" sz="3600" b="1" dirty="0" smtClean="0">
              <a:solidFill>
                <a:srgbClr val="FF0000"/>
              </a:solidFill>
            </a:endParaRPr>
          </a:p>
          <a:p>
            <a:pPr algn="ctr" eaLnBrk="1" hangingPunct="1">
              <a:spcBef>
                <a:spcPct val="0"/>
              </a:spcBef>
              <a:buFontTx/>
              <a:buNone/>
            </a:pPr>
            <a:r>
              <a:rPr lang="tr-TR" sz="3600" b="1" dirty="0" smtClean="0">
                <a:solidFill>
                  <a:srgbClr val="FF0000"/>
                </a:solidFill>
              </a:rPr>
              <a:t>GÖREV</a:t>
            </a:r>
            <a:r>
              <a:rPr lang="tr-TR" sz="3600" b="1" dirty="0">
                <a:solidFill>
                  <a:srgbClr val="FF0000"/>
                </a:solidFill>
              </a:rPr>
              <a:t>, </a:t>
            </a:r>
            <a:r>
              <a:rPr lang="tr-TR" sz="3600" b="1" dirty="0" smtClean="0">
                <a:solidFill>
                  <a:srgbClr val="FF0000"/>
                </a:solidFill>
              </a:rPr>
              <a:t>YETKİ</a:t>
            </a:r>
          </a:p>
          <a:p>
            <a:pPr algn="ctr" eaLnBrk="1" hangingPunct="1">
              <a:spcBef>
                <a:spcPct val="0"/>
              </a:spcBef>
              <a:buFontTx/>
              <a:buNone/>
            </a:pPr>
            <a:r>
              <a:rPr lang="tr-TR" sz="3600" b="1" dirty="0" smtClean="0">
                <a:solidFill>
                  <a:srgbClr val="FF0000"/>
                </a:solidFill>
              </a:rPr>
              <a:t> </a:t>
            </a:r>
          </a:p>
          <a:p>
            <a:pPr algn="ctr" eaLnBrk="1" hangingPunct="1">
              <a:spcBef>
                <a:spcPct val="0"/>
              </a:spcBef>
              <a:buFontTx/>
              <a:buNone/>
            </a:pPr>
            <a:r>
              <a:rPr lang="tr-TR" sz="3600" b="1" dirty="0" smtClean="0">
                <a:solidFill>
                  <a:srgbClr val="FF0000"/>
                </a:solidFill>
              </a:rPr>
              <a:t>VE</a:t>
            </a:r>
          </a:p>
          <a:p>
            <a:pPr algn="ctr" eaLnBrk="1" hangingPunct="1">
              <a:spcBef>
                <a:spcPct val="0"/>
              </a:spcBef>
              <a:buFontTx/>
              <a:buNone/>
            </a:pPr>
            <a:endParaRPr lang="tr-TR" sz="3600" b="1" dirty="0" smtClean="0">
              <a:solidFill>
                <a:srgbClr val="FF0000"/>
              </a:solidFill>
            </a:endParaRPr>
          </a:p>
          <a:p>
            <a:pPr algn="ctr" eaLnBrk="1" hangingPunct="1">
              <a:spcBef>
                <a:spcPct val="0"/>
              </a:spcBef>
              <a:buFontTx/>
              <a:buNone/>
            </a:pPr>
            <a:r>
              <a:rPr lang="tr-TR" sz="3600" b="1" dirty="0" smtClean="0">
                <a:solidFill>
                  <a:srgbClr val="FF0000"/>
                </a:solidFill>
              </a:rPr>
              <a:t> SORUMLULUKLARI</a:t>
            </a:r>
            <a:endParaRPr lang="tr-TR" altLang="tr-TR" sz="3600" b="1" i="1" dirty="0" smtClean="0"/>
          </a:p>
          <a:p>
            <a:pPr algn="ctr" eaLnBrk="1" hangingPunct="1">
              <a:spcBef>
                <a:spcPct val="0"/>
              </a:spcBef>
              <a:buFontTx/>
              <a:buNone/>
            </a:pPr>
            <a:endParaRPr lang="tr-TR" altLang="tr-TR" sz="3600" b="1" i="1" dirty="0"/>
          </a:p>
          <a:p>
            <a:pPr algn="ctr" eaLnBrk="1" hangingPunct="1">
              <a:spcBef>
                <a:spcPct val="0"/>
              </a:spcBef>
              <a:buFontTx/>
              <a:buNone/>
            </a:pPr>
            <a:endParaRPr lang="tr-TR" altLang="tr-TR" sz="3600" dirty="0" smtClean="0"/>
          </a:p>
        </p:txBody>
      </p:sp>
    </p:spTree>
    <p:extLst>
      <p:ext uri="{BB962C8B-B14F-4D97-AF65-F5344CB8AC3E}">
        <p14:creationId xmlns:p14="http://schemas.microsoft.com/office/powerpoint/2010/main" val="71040466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353741"/>
            <a:ext cx="9144000" cy="4524315"/>
          </a:xfrm>
          <a:prstGeom prst="rect">
            <a:avLst/>
          </a:prstGeom>
        </p:spPr>
        <p:txBody>
          <a:bodyPr wrap="square">
            <a:spAutoFit/>
          </a:bodyPr>
          <a:lstStyle/>
          <a:p>
            <a:pPr algn="just"/>
            <a:r>
              <a:rPr lang="tr-TR" sz="2400" b="1" dirty="0" smtClean="0">
                <a:solidFill>
                  <a:srgbClr val="FF0000"/>
                </a:solidFill>
                <a:latin typeface="Arial" panose="020B0604020202020204" pitchFamily="34" charset="0"/>
              </a:rPr>
              <a:t>Hayvan </a:t>
            </a:r>
            <a:r>
              <a:rPr lang="tr-TR" sz="2400" b="1" dirty="0">
                <a:solidFill>
                  <a:srgbClr val="FF0000"/>
                </a:solidFill>
                <a:latin typeface="Arial" panose="020B0604020202020204" pitchFamily="34" charset="0"/>
              </a:rPr>
              <a:t>Sağlığı ve Zabıtası Yönetmeliği</a:t>
            </a:r>
            <a:endParaRPr lang="tr-TR" sz="2400" dirty="0">
              <a:solidFill>
                <a:srgbClr val="FF0000"/>
              </a:solidFill>
              <a:latin typeface="Arial" panose="020B0604020202020204" pitchFamily="34" charset="0"/>
            </a:endParaRPr>
          </a:p>
          <a:p>
            <a:pPr algn="just"/>
            <a:r>
              <a:rPr lang="tr-TR" sz="2400" b="1" dirty="0">
                <a:solidFill>
                  <a:srgbClr val="FF0000"/>
                </a:solidFill>
                <a:latin typeface="Arial" panose="020B0604020202020204" pitchFamily="34" charset="0"/>
              </a:rPr>
              <a:t>Bakanlar kurulu kararının tarihi : 22.2.1989, </a:t>
            </a:r>
            <a:r>
              <a:rPr lang="tr-TR" sz="2400" b="1" dirty="0" err="1">
                <a:solidFill>
                  <a:srgbClr val="FF0000"/>
                </a:solidFill>
                <a:latin typeface="Arial" panose="020B0604020202020204" pitchFamily="34" charset="0"/>
              </a:rPr>
              <a:t>no</a:t>
            </a:r>
            <a:r>
              <a:rPr lang="tr-TR" sz="2400" b="1" dirty="0">
                <a:solidFill>
                  <a:srgbClr val="FF0000"/>
                </a:solidFill>
                <a:latin typeface="Arial" panose="020B0604020202020204" pitchFamily="34" charset="0"/>
              </a:rPr>
              <a:t> : 89/13838</a:t>
            </a:r>
          </a:p>
          <a:p>
            <a:pPr algn="just"/>
            <a:endParaRPr lang="tr-TR" altLang="tr-TR" sz="2400" dirty="0">
              <a:solidFill>
                <a:srgbClr val="FF0000"/>
              </a:solidFill>
              <a:latin typeface="Arial" panose="020B0604020202020204" pitchFamily="34" charset="0"/>
              <a:ea typeface="Calibri" panose="020F0502020204030204" pitchFamily="34" charset="0"/>
            </a:endParaRPr>
          </a:p>
          <a:p>
            <a:pPr algn="just"/>
            <a:r>
              <a:rPr lang="tr-TR" sz="2400" b="1" dirty="0">
                <a:latin typeface="Arial" panose="020B0604020202020204" pitchFamily="34" charset="0"/>
              </a:rPr>
              <a:t>13- Köylerde Hastalık İhbarı </a:t>
            </a:r>
            <a:r>
              <a:rPr lang="tr-TR" sz="2400" b="1" dirty="0" smtClean="0">
                <a:latin typeface="Arial" panose="020B0604020202020204" pitchFamily="34" charset="0"/>
              </a:rPr>
              <a:t>Yükümlülüğü:</a:t>
            </a:r>
            <a:endParaRPr lang="tr-TR" sz="2400" dirty="0">
              <a:latin typeface="Arial" panose="020B0604020202020204" pitchFamily="34" charset="0"/>
            </a:endParaRPr>
          </a:p>
          <a:p>
            <a:pPr algn="just"/>
            <a:r>
              <a:rPr lang="tr-TR" sz="2400" b="1" dirty="0" smtClean="0">
                <a:latin typeface="Arial" panose="020B0604020202020204" pitchFamily="34" charset="0"/>
              </a:rPr>
              <a:t>Madde </a:t>
            </a:r>
            <a:r>
              <a:rPr lang="tr-TR" sz="2400" b="1" dirty="0">
                <a:latin typeface="Arial" panose="020B0604020202020204" pitchFamily="34" charset="0"/>
              </a:rPr>
              <a:t>25 – </a:t>
            </a:r>
            <a:r>
              <a:rPr lang="tr-TR" sz="2400" dirty="0">
                <a:latin typeface="Arial" panose="020B0604020202020204" pitchFamily="34" charset="0"/>
              </a:rPr>
              <a:t>Bir yerde hayvan hastalığı yahut sebebi belli olmayan hayvan ölümleri görülürse bu durumun köylerde hayvan sahipleri, çobanlar, celepler, hayvan bakıcıları tarafından </a:t>
            </a:r>
            <a:r>
              <a:rPr lang="tr-TR" sz="2400" b="1" dirty="0">
                <a:latin typeface="Arial" panose="020B0604020202020204" pitchFamily="34" charset="0"/>
              </a:rPr>
              <a:t>köy muhtarlarına </a:t>
            </a:r>
            <a:r>
              <a:rPr lang="tr-TR" sz="2400" dirty="0">
                <a:latin typeface="Arial" panose="020B0604020202020204" pitchFamily="34" charset="0"/>
              </a:rPr>
              <a:t>bildirilmesi mecburidir. Köy muhtarı bulunmadığı takdirde jandarma karakoluna haber verilir. Hayvan hastalığı yahut sebebi belli olmayan hayvan ölümleri ihbarını alan köy muhtarı veya karakol komutanı mülki amire yahut Bakanlık il veya ilçe müdürlüğüne haber vermekle yükümlüdür.</a:t>
            </a:r>
          </a:p>
        </p:txBody>
      </p:sp>
    </p:spTree>
    <p:extLst>
      <p:ext uri="{BB962C8B-B14F-4D97-AF65-F5344CB8AC3E}">
        <p14:creationId xmlns:p14="http://schemas.microsoft.com/office/powerpoint/2010/main" val="2975465971"/>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153590"/>
            <a:ext cx="9144000" cy="5601533"/>
          </a:xfrm>
          <a:prstGeom prst="rect">
            <a:avLst/>
          </a:prstGeom>
        </p:spPr>
        <p:txBody>
          <a:bodyPr wrap="square">
            <a:spAutoFit/>
          </a:bodyPr>
          <a:lstStyle/>
          <a:p>
            <a:endParaRPr lang="tr-TR" sz="1600" b="1" dirty="0">
              <a:solidFill>
                <a:srgbClr val="FF0000"/>
              </a:solidFill>
              <a:latin typeface="Arial" panose="020B0604020202020204" pitchFamily="34" charset="0"/>
            </a:endParaRPr>
          </a:p>
          <a:p>
            <a:pPr algn="just"/>
            <a:r>
              <a:rPr lang="tr-TR" b="1" dirty="0">
                <a:solidFill>
                  <a:srgbClr val="FF0000"/>
                </a:solidFill>
                <a:latin typeface="Arial" panose="020B0604020202020204" pitchFamily="34" charset="0"/>
              </a:rPr>
              <a:t>ŞEHİR VE </a:t>
            </a:r>
            <a:r>
              <a:rPr lang="tr-TR" b="1" dirty="0" smtClean="0">
                <a:solidFill>
                  <a:srgbClr val="FF0000"/>
                </a:solidFill>
                <a:latin typeface="Arial" panose="020B0604020202020204" pitchFamily="34" charset="0"/>
              </a:rPr>
              <a:t>KASABALARDAKİ </a:t>
            </a:r>
            <a:r>
              <a:rPr lang="tr-TR" b="1" dirty="0">
                <a:solidFill>
                  <a:srgbClr val="FF0000"/>
                </a:solidFill>
                <a:latin typeface="Arial" panose="020B0604020202020204" pitchFamily="34" charset="0"/>
              </a:rPr>
              <a:t>MAHALLE MUHTAR </a:t>
            </a:r>
            <a:r>
              <a:rPr lang="tr-TR" b="1" dirty="0" smtClean="0">
                <a:solidFill>
                  <a:srgbClr val="FF0000"/>
                </a:solidFill>
                <a:latin typeface="Arial" panose="020B0604020202020204" pitchFamily="34" charset="0"/>
              </a:rPr>
              <a:t>VE</a:t>
            </a:r>
            <a:r>
              <a:rPr lang="tr-TR" b="1" dirty="0">
                <a:solidFill>
                  <a:srgbClr val="FF0000"/>
                </a:solidFill>
                <a:latin typeface="Arial" panose="020B0604020202020204" pitchFamily="34" charset="0"/>
              </a:rPr>
              <a:t> </a:t>
            </a:r>
            <a:r>
              <a:rPr lang="tr-TR" b="1" dirty="0" smtClean="0">
                <a:solidFill>
                  <a:srgbClr val="FF0000"/>
                </a:solidFill>
                <a:latin typeface="Arial" panose="020B0604020202020204" pitchFamily="34" charset="0"/>
              </a:rPr>
              <a:t>İHTİYAR </a:t>
            </a:r>
            <a:r>
              <a:rPr lang="tr-TR" b="1" dirty="0">
                <a:solidFill>
                  <a:srgbClr val="FF0000"/>
                </a:solidFill>
                <a:latin typeface="Arial" panose="020B0604020202020204" pitchFamily="34" charset="0"/>
              </a:rPr>
              <a:t>KURULLARI </a:t>
            </a:r>
            <a:r>
              <a:rPr lang="tr-TR" b="1" dirty="0" smtClean="0">
                <a:solidFill>
                  <a:srgbClr val="FF0000"/>
                </a:solidFill>
                <a:latin typeface="Arial" panose="020B0604020202020204" pitchFamily="34" charset="0"/>
              </a:rPr>
              <a:t>TÜZÜĞÜ</a:t>
            </a:r>
          </a:p>
          <a:p>
            <a:pPr algn="just"/>
            <a:endParaRPr lang="tr-TR" dirty="0" smtClean="0">
              <a:solidFill>
                <a:srgbClr val="FF0000"/>
              </a:solidFill>
              <a:latin typeface="Arial" panose="020B0604020202020204" pitchFamily="34" charset="0"/>
            </a:endParaRPr>
          </a:p>
          <a:p>
            <a:pPr algn="just"/>
            <a:r>
              <a:rPr lang="tr-TR" b="1" dirty="0" smtClean="0">
                <a:latin typeface="Arial" panose="020B0604020202020204" pitchFamily="34" charset="0"/>
              </a:rPr>
              <a:t>Madde 25 – </a:t>
            </a:r>
            <a:r>
              <a:rPr lang="tr-TR" dirty="0" smtClean="0">
                <a:latin typeface="Arial" panose="020B0604020202020204" pitchFamily="34" charset="0"/>
              </a:rPr>
              <a:t>Oyların sınıflanması yapıldıktan sonra seçim komisyonu tarafından bir mazbata yapılarak yerin en büyük mülkiye memurluğuna verilir. </a:t>
            </a:r>
          </a:p>
          <a:p>
            <a:pPr algn="just"/>
            <a:r>
              <a:rPr lang="tr-TR" dirty="0" smtClean="0">
                <a:latin typeface="Arial" panose="020B0604020202020204" pitchFamily="34" charset="0"/>
              </a:rPr>
              <a:t>Bu </a:t>
            </a:r>
            <a:r>
              <a:rPr lang="tr-TR" dirty="0">
                <a:latin typeface="Arial" panose="020B0604020202020204" pitchFamily="34" charset="0"/>
              </a:rPr>
              <a:t>mazbatada: </a:t>
            </a:r>
          </a:p>
          <a:p>
            <a:pPr algn="just"/>
            <a:r>
              <a:rPr lang="tr-TR" dirty="0">
                <a:latin typeface="Arial" panose="020B0604020202020204" pitchFamily="34" charset="0"/>
              </a:rPr>
              <a:t>A) Seçimin başlama ve bitme tarihi, </a:t>
            </a:r>
          </a:p>
          <a:p>
            <a:pPr algn="just"/>
            <a:r>
              <a:rPr lang="tr-TR" dirty="0">
                <a:latin typeface="Arial" panose="020B0604020202020204" pitchFamily="34" charset="0"/>
              </a:rPr>
              <a:t>B) Sandığın ne zaman ve kimlerin önünde açıldığı, </a:t>
            </a:r>
          </a:p>
          <a:p>
            <a:pPr algn="just"/>
            <a:r>
              <a:rPr lang="tr-TR" dirty="0">
                <a:latin typeface="Arial" panose="020B0604020202020204" pitchFamily="34" charset="0"/>
              </a:rPr>
              <a:t>C) Oy pusulalarının kaç tane çıktığı ve seçim defterindeki adların kaç tanesinin karşısına imza veya işaret konulmuş ve kaç adın karşısı boş kalmış olduğu, </a:t>
            </a:r>
          </a:p>
          <a:p>
            <a:pPr algn="just"/>
            <a:r>
              <a:rPr lang="tr-TR" dirty="0">
                <a:latin typeface="Arial" panose="020B0604020202020204" pitchFamily="34" charset="0"/>
              </a:rPr>
              <a:t>Ç) Oy pusulalarından kaç tanesi ne sebeple geçer sayılmadığı, </a:t>
            </a:r>
          </a:p>
          <a:p>
            <a:pPr algn="just"/>
            <a:r>
              <a:rPr lang="tr-TR" dirty="0">
                <a:latin typeface="Arial" panose="020B0604020202020204" pitchFamily="34" charset="0"/>
              </a:rPr>
              <a:t>D) Geçer sayılan oy pusulalarının sınıflanması sonucunda hangi adların en çoktan en aza doğru kaç oy kazandığı (muhtarlık için ayrı, ihtiyar kurulu üyeliği için ayrı), </a:t>
            </a:r>
          </a:p>
          <a:p>
            <a:pPr algn="just"/>
            <a:r>
              <a:rPr lang="tr-TR" dirty="0">
                <a:latin typeface="Arial" panose="020B0604020202020204" pitchFamily="34" charset="0"/>
              </a:rPr>
              <a:t>E) Muhtarlığa, asıl ve yedek üyeliklere kimlerin ayrıldığı, </a:t>
            </a:r>
          </a:p>
          <a:p>
            <a:pPr algn="just"/>
            <a:r>
              <a:rPr lang="tr-TR" dirty="0">
                <a:latin typeface="Arial" panose="020B0604020202020204" pitchFamily="34" charset="0"/>
              </a:rPr>
              <a:t>F) Seçimin kanuna aykırı yapıldığı mahalle halkından biri tarafından haber verilir veya ileri sürülürse bunun neden ibaret olduğu, </a:t>
            </a:r>
          </a:p>
          <a:p>
            <a:pPr algn="just"/>
            <a:r>
              <a:rPr lang="tr-TR" dirty="0">
                <a:latin typeface="Arial" panose="020B0604020202020204" pitchFamily="34" charset="0"/>
              </a:rPr>
              <a:t>gösterilir. </a:t>
            </a:r>
          </a:p>
          <a:p>
            <a:pPr algn="just"/>
            <a:endParaRPr lang="tr-TR" dirty="0">
              <a:latin typeface="Arial" panose="020B0604020202020204" pitchFamily="34" charset="0"/>
            </a:endParaRPr>
          </a:p>
          <a:p>
            <a:pPr algn="just"/>
            <a:endParaRPr lang="tr-TR"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2358653487"/>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153589"/>
            <a:ext cx="9144000" cy="6155531"/>
          </a:xfrm>
          <a:prstGeom prst="rect">
            <a:avLst/>
          </a:prstGeom>
        </p:spPr>
        <p:txBody>
          <a:bodyPr wrap="square">
            <a:spAutoFit/>
          </a:bodyPr>
          <a:lstStyle/>
          <a:p>
            <a:endParaRPr lang="tr-TR" sz="1600" b="1" dirty="0">
              <a:solidFill>
                <a:srgbClr val="FF0000"/>
              </a:solidFill>
              <a:latin typeface="Arial" panose="020B0604020202020204" pitchFamily="34" charset="0"/>
            </a:endParaRPr>
          </a:p>
          <a:p>
            <a:pPr algn="just"/>
            <a:r>
              <a:rPr lang="tr-TR" b="1" dirty="0">
                <a:solidFill>
                  <a:srgbClr val="FF0000"/>
                </a:solidFill>
                <a:latin typeface="Arial" panose="020B0604020202020204" pitchFamily="34" charset="0"/>
              </a:rPr>
              <a:t>ŞEHİR VE </a:t>
            </a:r>
            <a:r>
              <a:rPr lang="tr-TR" b="1" dirty="0" smtClean="0">
                <a:solidFill>
                  <a:srgbClr val="FF0000"/>
                </a:solidFill>
                <a:latin typeface="Arial" panose="020B0604020202020204" pitchFamily="34" charset="0"/>
              </a:rPr>
              <a:t>KASABALARDAKİ </a:t>
            </a:r>
            <a:r>
              <a:rPr lang="tr-TR" b="1" dirty="0">
                <a:solidFill>
                  <a:srgbClr val="FF0000"/>
                </a:solidFill>
                <a:latin typeface="Arial" panose="020B0604020202020204" pitchFamily="34" charset="0"/>
              </a:rPr>
              <a:t>MAHALLE MUHTAR </a:t>
            </a:r>
            <a:r>
              <a:rPr lang="tr-TR" b="1" dirty="0" smtClean="0">
                <a:solidFill>
                  <a:srgbClr val="FF0000"/>
                </a:solidFill>
                <a:latin typeface="Arial" panose="020B0604020202020204" pitchFamily="34" charset="0"/>
              </a:rPr>
              <a:t>VE</a:t>
            </a:r>
            <a:r>
              <a:rPr lang="tr-TR" b="1" dirty="0">
                <a:solidFill>
                  <a:srgbClr val="FF0000"/>
                </a:solidFill>
                <a:latin typeface="Arial" panose="020B0604020202020204" pitchFamily="34" charset="0"/>
              </a:rPr>
              <a:t> </a:t>
            </a:r>
            <a:r>
              <a:rPr lang="tr-TR" b="1" dirty="0" smtClean="0">
                <a:solidFill>
                  <a:srgbClr val="FF0000"/>
                </a:solidFill>
                <a:latin typeface="Arial" panose="020B0604020202020204" pitchFamily="34" charset="0"/>
              </a:rPr>
              <a:t>İHTİYAR </a:t>
            </a:r>
            <a:r>
              <a:rPr lang="tr-TR" b="1" dirty="0">
                <a:solidFill>
                  <a:srgbClr val="FF0000"/>
                </a:solidFill>
                <a:latin typeface="Arial" panose="020B0604020202020204" pitchFamily="34" charset="0"/>
              </a:rPr>
              <a:t>KURULLARI </a:t>
            </a:r>
            <a:r>
              <a:rPr lang="tr-TR" b="1" dirty="0" smtClean="0">
                <a:solidFill>
                  <a:srgbClr val="FF0000"/>
                </a:solidFill>
                <a:latin typeface="Arial" panose="020B0604020202020204" pitchFamily="34" charset="0"/>
              </a:rPr>
              <a:t>TÜZÜĞÜ</a:t>
            </a:r>
          </a:p>
          <a:p>
            <a:pPr algn="just"/>
            <a:endParaRPr lang="tr-TR" dirty="0">
              <a:solidFill>
                <a:srgbClr val="FF0000"/>
              </a:solidFill>
              <a:latin typeface="Arial" panose="020B0604020202020204" pitchFamily="34" charset="0"/>
            </a:endParaRPr>
          </a:p>
          <a:p>
            <a:pPr algn="just"/>
            <a:r>
              <a:rPr lang="tr-TR" b="1" dirty="0" smtClean="0">
                <a:latin typeface="Arial" panose="020B0604020202020204" pitchFamily="34" charset="0"/>
              </a:rPr>
              <a:t>Madde </a:t>
            </a:r>
            <a:r>
              <a:rPr lang="tr-TR" b="1" dirty="0">
                <a:latin typeface="Arial" panose="020B0604020202020204" pitchFamily="34" charset="0"/>
              </a:rPr>
              <a:t>26 – </a:t>
            </a:r>
            <a:r>
              <a:rPr lang="tr-TR" dirty="0">
                <a:latin typeface="Arial" panose="020B0604020202020204" pitchFamily="34" charset="0"/>
              </a:rPr>
              <a:t>Mahalle muhtarlığı ile ihtiyar kurulu asil ve yedek üyelerinin seçimi il merkezine bağlı yerlerde valinin ve ilçe içindeki yerlerde kaymakamın onamasıyla kesinleşir. </a:t>
            </a:r>
          </a:p>
          <a:p>
            <a:pPr algn="just"/>
            <a:r>
              <a:rPr lang="tr-TR" dirty="0" smtClean="0">
                <a:latin typeface="Arial" panose="020B0604020202020204" pitchFamily="34" charset="0"/>
              </a:rPr>
              <a:t>        Seçim </a:t>
            </a:r>
            <a:r>
              <a:rPr lang="tr-TR" dirty="0">
                <a:latin typeface="Arial" panose="020B0604020202020204" pitchFamily="34" charset="0"/>
              </a:rPr>
              <a:t>mazbatası kesinleştikten sonra dosyasında saklanarak tasdikli bir örneği iş gördüğü yerde asılmak üzere muhtara gönderilir. </a:t>
            </a:r>
          </a:p>
          <a:p>
            <a:pPr algn="just"/>
            <a:r>
              <a:rPr lang="tr-TR" b="1" dirty="0">
                <a:latin typeface="Arial" panose="020B0604020202020204" pitchFamily="34" charset="0"/>
              </a:rPr>
              <a:t>Madde 27 – </a:t>
            </a:r>
            <a:r>
              <a:rPr lang="tr-TR" dirty="0">
                <a:latin typeface="Arial" panose="020B0604020202020204" pitchFamily="34" charset="0"/>
              </a:rPr>
              <a:t>Muhtar ve ihtiyar kurulu seçimlerinde bu tüzük hükümlerine </a:t>
            </a:r>
            <a:r>
              <a:rPr lang="tr-TR" dirty="0" err="1">
                <a:latin typeface="Arial" panose="020B0604020202020204" pitchFamily="34" charset="0"/>
              </a:rPr>
              <a:t>aykı-rılık</a:t>
            </a:r>
            <a:r>
              <a:rPr lang="tr-TR" dirty="0">
                <a:latin typeface="Arial" panose="020B0604020202020204" pitchFamily="34" charset="0"/>
              </a:rPr>
              <a:t> olduğu bir ay içinde seçimi onamağa yetkili makamlar yanında ileri sürülebilir. Gerek bu ve gerek (25) inci maddenin (F) fıkrasına göre böyle bir ileri sürme seçim mazbatasında yazılmış bulunduğu halde bu makamlar tarafından soruşturma yapılarak kağıtları mahallenin bağlı bulunduğu ilçe veya il idare kuruluna verilir. </a:t>
            </a:r>
          </a:p>
          <a:p>
            <a:pPr algn="just"/>
            <a:r>
              <a:rPr lang="tr-TR" dirty="0" smtClean="0">
                <a:latin typeface="Arial" panose="020B0604020202020204" pitchFamily="34" charset="0"/>
              </a:rPr>
              <a:t>        İdare </a:t>
            </a:r>
            <a:r>
              <a:rPr lang="tr-TR" dirty="0">
                <a:latin typeface="Arial" panose="020B0604020202020204" pitchFamily="34" charset="0"/>
              </a:rPr>
              <a:t>kurulları bu kağıtları inceleyerek en çok bir ay içinde kararını verir. İdare kurullarının verecekleri bu kararlara karşı her hangi bir makama itiraz edilemez. Karar seçimin bozulması yolunda ise en çok bir ay içinde yeniden seçim yapılır. Bunun için yeni bir seçim komisyonu kurulur. Seçimin bozulması seçim komisyonunun yaptığı hatalara dayanıyorsa komisyon hakkında (31) inci maddenin (Ç) fıkrası hükmü uygulanır. </a:t>
            </a:r>
          </a:p>
          <a:p>
            <a:pPr algn="just"/>
            <a:endParaRPr lang="tr-TR" dirty="0">
              <a:latin typeface="Arial" panose="020B0604020202020204" pitchFamily="34" charset="0"/>
            </a:endParaRPr>
          </a:p>
          <a:p>
            <a:pPr algn="just"/>
            <a:endParaRPr lang="tr-TR"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3898773176"/>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262920"/>
            <a:ext cx="9144000" cy="4770537"/>
          </a:xfrm>
          <a:prstGeom prst="rect">
            <a:avLst/>
          </a:prstGeom>
        </p:spPr>
        <p:txBody>
          <a:bodyPr wrap="square">
            <a:spAutoFit/>
          </a:bodyPr>
          <a:lstStyle/>
          <a:p>
            <a:endParaRPr lang="tr-TR" sz="1600" b="1" dirty="0">
              <a:solidFill>
                <a:srgbClr val="FF0000"/>
              </a:solidFill>
              <a:latin typeface="Arial" panose="020B0604020202020204" pitchFamily="34" charset="0"/>
            </a:endParaRPr>
          </a:p>
          <a:p>
            <a:pPr algn="just"/>
            <a:r>
              <a:rPr lang="tr-TR" b="1" dirty="0">
                <a:solidFill>
                  <a:srgbClr val="FF0000"/>
                </a:solidFill>
                <a:latin typeface="Arial" panose="020B0604020202020204" pitchFamily="34" charset="0"/>
              </a:rPr>
              <a:t>ŞEHİR VE </a:t>
            </a:r>
            <a:r>
              <a:rPr lang="tr-TR" b="1" dirty="0" smtClean="0">
                <a:solidFill>
                  <a:srgbClr val="FF0000"/>
                </a:solidFill>
                <a:latin typeface="Arial" panose="020B0604020202020204" pitchFamily="34" charset="0"/>
              </a:rPr>
              <a:t>KASABALARDAKİ </a:t>
            </a:r>
            <a:r>
              <a:rPr lang="tr-TR" b="1" dirty="0">
                <a:solidFill>
                  <a:srgbClr val="FF0000"/>
                </a:solidFill>
                <a:latin typeface="Arial" panose="020B0604020202020204" pitchFamily="34" charset="0"/>
              </a:rPr>
              <a:t>MAHALLE MUHTAR </a:t>
            </a:r>
            <a:r>
              <a:rPr lang="tr-TR" b="1" dirty="0" smtClean="0">
                <a:solidFill>
                  <a:srgbClr val="FF0000"/>
                </a:solidFill>
                <a:latin typeface="Arial" panose="020B0604020202020204" pitchFamily="34" charset="0"/>
              </a:rPr>
              <a:t>VE</a:t>
            </a:r>
            <a:r>
              <a:rPr lang="tr-TR" b="1" dirty="0">
                <a:solidFill>
                  <a:srgbClr val="FF0000"/>
                </a:solidFill>
                <a:latin typeface="Arial" panose="020B0604020202020204" pitchFamily="34" charset="0"/>
              </a:rPr>
              <a:t> </a:t>
            </a:r>
            <a:r>
              <a:rPr lang="tr-TR" b="1" dirty="0" smtClean="0">
                <a:solidFill>
                  <a:srgbClr val="FF0000"/>
                </a:solidFill>
                <a:latin typeface="Arial" panose="020B0604020202020204" pitchFamily="34" charset="0"/>
              </a:rPr>
              <a:t>İHTİYAR </a:t>
            </a:r>
            <a:r>
              <a:rPr lang="tr-TR" b="1" dirty="0">
                <a:solidFill>
                  <a:srgbClr val="FF0000"/>
                </a:solidFill>
                <a:latin typeface="Arial" panose="020B0604020202020204" pitchFamily="34" charset="0"/>
              </a:rPr>
              <a:t>KURULLARI </a:t>
            </a:r>
            <a:r>
              <a:rPr lang="tr-TR" b="1" dirty="0" smtClean="0">
                <a:solidFill>
                  <a:srgbClr val="FF0000"/>
                </a:solidFill>
                <a:latin typeface="Arial" panose="020B0604020202020204" pitchFamily="34" charset="0"/>
              </a:rPr>
              <a:t>TÜZÜĞÜ</a:t>
            </a:r>
          </a:p>
          <a:p>
            <a:pPr algn="just"/>
            <a:endParaRPr lang="tr-TR" dirty="0" smtClean="0">
              <a:solidFill>
                <a:srgbClr val="FF0000"/>
              </a:solidFill>
              <a:latin typeface="Arial" panose="020B0604020202020204" pitchFamily="34" charset="0"/>
            </a:endParaRPr>
          </a:p>
          <a:p>
            <a:pPr algn="just"/>
            <a:r>
              <a:rPr lang="tr-TR" b="1" dirty="0" smtClean="0">
                <a:latin typeface="Arial" panose="020B0604020202020204" pitchFamily="34" charset="0"/>
              </a:rPr>
              <a:t>Madde </a:t>
            </a:r>
            <a:r>
              <a:rPr lang="tr-TR" b="1" dirty="0">
                <a:latin typeface="Arial" panose="020B0604020202020204" pitchFamily="34" charset="0"/>
              </a:rPr>
              <a:t>28 – </a:t>
            </a:r>
            <a:r>
              <a:rPr lang="tr-TR" dirty="0">
                <a:latin typeface="Arial" panose="020B0604020202020204" pitchFamily="34" charset="0"/>
              </a:rPr>
              <a:t>Seçimi onanmayan muhtarın yerine bir ay içinde bir başkası seçilir ve seçimi onanmayan üyelerin yerine kendilerinden sonra oy kazanmış olan yedek üyelerden biri getirilir. Yedek üyelerden de bir veya bir kaçının seçimi onanmamak suretiyle asıl üyeliğe getirilecek yedek üye kalmazsa bir ay içinde boş üyelik sayısınca asıl ve tam sayıda da yedek üye seçimi yapılır</a:t>
            </a:r>
            <a:r>
              <a:rPr lang="tr-TR" dirty="0" smtClean="0">
                <a:latin typeface="Arial" panose="020B0604020202020204" pitchFamily="34" charset="0"/>
              </a:rPr>
              <a:t>.</a:t>
            </a:r>
          </a:p>
          <a:p>
            <a:pPr algn="just"/>
            <a:endParaRPr lang="tr-TR" dirty="0">
              <a:latin typeface="Arial" panose="020B0604020202020204" pitchFamily="34" charset="0"/>
            </a:endParaRPr>
          </a:p>
          <a:p>
            <a:pPr algn="just"/>
            <a:r>
              <a:rPr lang="tr-TR" b="1" dirty="0">
                <a:latin typeface="Arial" panose="020B0604020202020204" pitchFamily="34" charset="0"/>
              </a:rPr>
              <a:t>Madde 29 – </a:t>
            </a:r>
            <a:r>
              <a:rPr lang="tr-TR" dirty="0">
                <a:latin typeface="Arial" panose="020B0604020202020204" pitchFamily="34" charset="0"/>
              </a:rPr>
              <a:t>Mahalle muhtar ve ihtiyar kurulları görevlerini yapmakta savsadıkları halde vali veya kaymakamlar kendilerine yazılı uyartıda bulunurlar. Bu uyartıya aldırmayarak direnenlerin işten eli çektirilerek yerlerine- varsa – geri kalan üyelerden vekil tayin olunur. </a:t>
            </a:r>
          </a:p>
          <a:p>
            <a:pPr algn="just"/>
            <a:r>
              <a:rPr lang="tr-TR" dirty="0">
                <a:latin typeface="Arial" panose="020B0604020202020204" pitchFamily="34" charset="0"/>
              </a:rPr>
              <a:t>İşten el çektirilenler hakkındaki kağıtlar en kısa bir zamanda idare kurulunca incelenerek verilecek karara göre ya görevlerine yeniden başlattırılır veya görevlerine son verilir. </a:t>
            </a:r>
          </a:p>
          <a:p>
            <a:pPr algn="just"/>
            <a:endParaRPr lang="tr-TR" dirty="0">
              <a:latin typeface="Arial" panose="020B0604020202020204" pitchFamily="34" charset="0"/>
            </a:endParaRPr>
          </a:p>
          <a:p>
            <a:pPr algn="just"/>
            <a:endParaRPr lang="tr-TR"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1325546569"/>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700242"/>
            <a:ext cx="9144000" cy="4001095"/>
          </a:xfrm>
          <a:prstGeom prst="rect">
            <a:avLst/>
          </a:prstGeom>
        </p:spPr>
        <p:txBody>
          <a:bodyPr wrap="square">
            <a:spAutoFit/>
          </a:bodyPr>
          <a:lstStyle/>
          <a:p>
            <a:endParaRPr lang="tr-TR" sz="1600" b="1" dirty="0">
              <a:solidFill>
                <a:srgbClr val="FF0000"/>
              </a:solidFill>
              <a:latin typeface="Arial" panose="020B0604020202020204" pitchFamily="34" charset="0"/>
            </a:endParaRPr>
          </a:p>
          <a:p>
            <a:pPr algn="just"/>
            <a:r>
              <a:rPr lang="tr-TR" sz="2000" b="1" dirty="0">
                <a:solidFill>
                  <a:srgbClr val="FF0000"/>
                </a:solidFill>
                <a:latin typeface="Arial" panose="020B0604020202020204" pitchFamily="34" charset="0"/>
              </a:rPr>
              <a:t>ŞEHİR VE </a:t>
            </a:r>
            <a:r>
              <a:rPr lang="tr-TR" sz="2000" b="1" dirty="0" smtClean="0">
                <a:solidFill>
                  <a:srgbClr val="FF0000"/>
                </a:solidFill>
                <a:latin typeface="Arial" panose="020B0604020202020204" pitchFamily="34" charset="0"/>
              </a:rPr>
              <a:t>KASABALARDAKİ </a:t>
            </a:r>
            <a:r>
              <a:rPr lang="tr-TR" sz="2000" b="1" dirty="0">
                <a:solidFill>
                  <a:srgbClr val="FF0000"/>
                </a:solidFill>
                <a:latin typeface="Arial" panose="020B0604020202020204" pitchFamily="34" charset="0"/>
              </a:rPr>
              <a:t>MAHALLE MUHTAR </a:t>
            </a:r>
            <a:r>
              <a:rPr lang="tr-TR" sz="2000" b="1" dirty="0" smtClean="0">
                <a:solidFill>
                  <a:srgbClr val="FF0000"/>
                </a:solidFill>
                <a:latin typeface="Arial" panose="020B0604020202020204" pitchFamily="34" charset="0"/>
              </a:rPr>
              <a:t>VE</a:t>
            </a:r>
            <a:r>
              <a:rPr lang="tr-TR" sz="2000" b="1" dirty="0">
                <a:solidFill>
                  <a:srgbClr val="FF0000"/>
                </a:solidFill>
                <a:latin typeface="Arial" panose="020B0604020202020204" pitchFamily="34" charset="0"/>
              </a:rPr>
              <a:t> </a:t>
            </a:r>
            <a:r>
              <a:rPr lang="tr-TR" sz="2000" b="1" dirty="0" smtClean="0">
                <a:solidFill>
                  <a:srgbClr val="FF0000"/>
                </a:solidFill>
                <a:latin typeface="Arial" panose="020B0604020202020204" pitchFamily="34" charset="0"/>
              </a:rPr>
              <a:t>İHTİYAR </a:t>
            </a:r>
            <a:r>
              <a:rPr lang="tr-TR" sz="2000" b="1" dirty="0">
                <a:solidFill>
                  <a:srgbClr val="FF0000"/>
                </a:solidFill>
                <a:latin typeface="Arial" panose="020B0604020202020204" pitchFamily="34" charset="0"/>
              </a:rPr>
              <a:t>KURULLARI </a:t>
            </a:r>
            <a:r>
              <a:rPr lang="tr-TR" sz="2000" b="1" dirty="0" smtClean="0">
                <a:solidFill>
                  <a:srgbClr val="FF0000"/>
                </a:solidFill>
                <a:latin typeface="Arial" panose="020B0604020202020204" pitchFamily="34" charset="0"/>
              </a:rPr>
              <a:t>TÜZÜĞÜ</a:t>
            </a:r>
          </a:p>
          <a:p>
            <a:pPr algn="just"/>
            <a:endParaRPr lang="tr-TR" sz="2000" dirty="0" smtClean="0">
              <a:solidFill>
                <a:srgbClr val="FF0000"/>
              </a:solidFill>
              <a:latin typeface="Arial" panose="020B0604020202020204" pitchFamily="34" charset="0"/>
            </a:endParaRPr>
          </a:p>
          <a:p>
            <a:pPr algn="just"/>
            <a:r>
              <a:rPr lang="tr-TR" sz="2000" b="1" dirty="0" smtClean="0">
                <a:latin typeface="Arial" panose="020B0604020202020204" pitchFamily="34" charset="0"/>
              </a:rPr>
              <a:t>Madde </a:t>
            </a:r>
            <a:r>
              <a:rPr lang="tr-TR" sz="2000" b="1" dirty="0">
                <a:latin typeface="Arial" panose="020B0604020202020204" pitchFamily="34" charset="0"/>
              </a:rPr>
              <a:t>30 – </a:t>
            </a:r>
            <a:r>
              <a:rPr lang="tr-TR" sz="2000" dirty="0">
                <a:latin typeface="Arial" panose="020B0604020202020204" pitchFamily="34" charset="0"/>
              </a:rPr>
              <a:t>Muhtarlık ölüm, çekilme, vazifeden çıkarılma, seçimin onanmaması, 45 günden fazla askere alınma gibi sebeplerle veya her hangi başka bir şekilde boş kalırsa, yenisi seçilinceye kadar vali veya kaymakam mahalle ihtiyar kurulu üyelerinden birini muhtarlık görevlerini yapmağa yetkili kılar. Mahalle ihtiyar kurulu üyeliğinde boş yer olursa bu yer yedek üye ile doldurulur. Yedek üye kalmamış bulunursa boşluk sayısınca yeniden seçim yapılır. Yeni seçimler bir ay içinde yapılır. </a:t>
            </a:r>
          </a:p>
          <a:p>
            <a:pPr algn="just"/>
            <a:endParaRPr lang="tr-TR" sz="2000" dirty="0">
              <a:latin typeface="Arial" panose="020B0604020202020204" pitchFamily="34" charset="0"/>
            </a:endParaRPr>
          </a:p>
          <a:p>
            <a:pPr algn="just"/>
            <a:endParaRPr lang="tr-TR"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1243777131"/>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292738"/>
            <a:ext cx="9144000" cy="4708981"/>
          </a:xfrm>
          <a:prstGeom prst="rect">
            <a:avLst/>
          </a:prstGeom>
        </p:spPr>
        <p:txBody>
          <a:bodyPr wrap="square">
            <a:spAutoFit/>
          </a:bodyPr>
          <a:lstStyle/>
          <a:p>
            <a:endParaRPr lang="tr-TR" sz="1600" b="1" dirty="0">
              <a:solidFill>
                <a:srgbClr val="FF0000"/>
              </a:solidFill>
              <a:latin typeface="Arial" panose="020B0604020202020204" pitchFamily="34" charset="0"/>
            </a:endParaRPr>
          </a:p>
          <a:p>
            <a:pPr algn="just"/>
            <a:r>
              <a:rPr lang="tr-TR" sz="1400" b="1" dirty="0">
                <a:solidFill>
                  <a:srgbClr val="FF0000"/>
                </a:solidFill>
                <a:latin typeface="Arial" panose="020B0604020202020204" pitchFamily="34" charset="0"/>
              </a:rPr>
              <a:t>ŞEHİR VE </a:t>
            </a:r>
            <a:r>
              <a:rPr lang="tr-TR" sz="1400" b="1" dirty="0" smtClean="0">
                <a:solidFill>
                  <a:srgbClr val="FF0000"/>
                </a:solidFill>
                <a:latin typeface="Arial" panose="020B0604020202020204" pitchFamily="34" charset="0"/>
              </a:rPr>
              <a:t>KASABALARDAKİ </a:t>
            </a:r>
            <a:r>
              <a:rPr lang="tr-TR" sz="1400" b="1" dirty="0">
                <a:solidFill>
                  <a:srgbClr val="FF0000"/>
                </a:solidFill>
                <a:latin typeface="Arial" panose="020B0604020202020204" pitchFamily="34" charset="0"/>
              </a:rPr>
              <a:t>MAHALLE MUHTAR </a:t>
            </a:r>
            <a:r>
              <a:rPr lang="tr-TR" sz="1400" b="1" dirty="0" smtClean="0">
                <a:solidFill>
                  <a:srgbClr val="FF0000"/>
                </a:solidFill>
                <a:latin typeface="Arial" panose="020B0604020202020204" pitchFamily="34" charset="0"/>
              </a:rPr>
              <a:t>VE</a:t>
            </a:r>
            <a:r>
              <a:rPr lang="tr-TR" sz="1400" b="1" dirty="0">
                <a:solidFill>
                  <a:srgbClr val="FF0000"/>
                </a:solidFill>
                <a:latin typeface="Arial" panose="020B0604020202020204" pitchFamily="34" charset="0"/>
              </a:rPr>
              <a:t> </a:t>
            </a:r>
            <a:r>
              <a:rPr lang="tr-TR" sz="1400" b="1" dirty="0" smtClean="0">
                <a:solidFill>
                  <a:srgbClr val="FF0000"/>
                </a:solidFill>
                <a:latin typeface="Arial" panose="020B0604020202020204" pitchFamily="34" charset="0"/>
              </a:rPr>
              <a:t>İHTİYAR </a:t>
            </a:r>
            <a:r>
              <a:rPr lang="tr-TR" sz="1400" b="1" dirty="0">
                <a:solidFill>
                  <a:srgbClr val="FF0000"/>
                </a:solidFill>
                <a:latin typeface="Arial" panose="020B0604020202020204" pitchFamily="34" charset="0"/>
              </a:rPr>
              <a:t>KURULLARI </a:t>
            </a:r>
            <a:r>
              <a:rPr lang="tr-TR" sz="1400" b="1" dirty="0" smtClean="0">
                <a:solidFill>
                  <a:srgbClr val="FF0000"/>
                </a:solidFill>
                <a:latin typeface="Arial" panose="020B0604020202020204" pitchFamily="34" charset="0"/>
              </a:rPr>
              <a:t>TÜZÜĞÜ</a:t>
            </a:r>
          </a:p>
          <a:p>
            <a:pPr algn="just"/>
            <a:endParaRPr lang="tr-TR" sz="1400" dirty="0">
              <a:latin typeface="Arial" panose="020B0604020202020204" pitchFamily="34" charset="0"/>
            </a:endParaRPr>
          </a:p>
          <a:p>
            <a:pPr algn="just"/>
            <a:r>
              <a:rPr lang="tr-TR" sz="1400" b="1" dirty="0">
                <a:latin typeface="Arial" panose="020B0604020202020204" pitchFamily="34" charset="0"/>
              </a:rPr>
              <a:t>Madde 31 – </a:t>
            </a:r>
            <a:r>
              <a:rPr lang="tr-TR" sz="1400" dirty="0">
                <a:latin typeface="Arial" panose="020B0604020202020204" pitchFamily="34" charset="0"/>
              </a:rPr>
              <a:t>Muhtar ve ihtiyar kurulları seçimlerinde yapılan yolsuzluklar hakkında 4541 sayılı kanunun 15 inci maddesi delaletiyle 1580 sayılı Belediye Kanununda yazılı) aşağıdaki hükümler uygulanır : </a:t>
            </a:r>
          </a:p>
          <a:p>
            <a:pPr algn="just"/>
            <a:r>
              <a:rPr lang="tr-TR" sz="1400" dirty="0">
                <a:latin typeface="Arial" panose="020B0604020202020204" pitchFamily="34" charset="0"/>
              </a:rPr>
              <a:t>A) Sahte bir ad ve sıfat takınarak ve seçim hakkından yasaklı olduğunu saklayarak kendisini seçim defterine yazdıranlar bir haftadan aşağı olmamak üzere hafif hapisle cezalandırılırlar. </a:t>
            </a:r>
          </a:p>
          <a:p>
            <a:pPr algn="just"/>
            <a:r>
              <a:rPr lang="tr-TR" sz="1400" dirty="0">
                <a:latin typeface="Arial" panose="020B0604020202020204" pitchFamily="34" charset="0"/>
              </a:rPr>
              <a:t>B) Kendi seçilmek veya başka bir kimseyi seçtirmek kastiyle tehdit edenler, bir haftadan aşağı olmamak üzere hafif hapisle beraber beş liradan iki yüz liraya kadar hafif para cezasıyla cezalandırılırlar. </a:t>
            </a:r>
          </a:p>
          <a:p>
            <a:pPr algn="just"/>
            <a:r>
              <a:rPr lang="tr-TR" sz="1400" dirty="0">
                <a:latin typeface="Arial" panose="020B0604020202020204" pitchFamily="34" charset="0"/>
              </a:rPr>
              <a:t>C) Seçim sandığını yetkisi dışında açan, seçim işiyle ilgili resmi kağıt ve defterleri ve seçim komisyonunun belirttiği süre içinde açıkta duran ilanları ve seçim cetvellerini ve oy </a:t>
            </a:r>
            <a:r>
              <a:rPr lang="tr-TR" sz="1400" dirty="0" smtClean="0">
                <a:latin typeface="Arial" panose="020B0604020202020204" pitchFamily="34" charset="0"/>
              </a:rPr>
              <a:t>pusulalarını </a:t>
            </a:r>
            <a:r>
              <a:rPr lang="tr-TR" sz="1400" dirty="0">
                <a:latin typeface="Arial" panose="020B0604020202020204" pitchFamily="34" charset="0"/>
              </a:rPr>
              <a:t>çalan veya parçalayan </a:t>
            </a:r>
            <a:r>
              <a:rPr lang="tr-TR" sz="1400" dirty="0" err="1">
                <a:latin typeface="Arial" panose="020B0604020202020204" pitchFamily="34" charset="0"/>
              </a:rPr>
              <a:t>lar</a:t>
            </a:r>
            <a:r>
              <a:rPr lang="tr-TR" sz="1400" dirty="0">
                <a:latin typeface="Arial" panose="020B0604020202020204" pitchFamily="34" charset="0"/>
              </a:rPr>
              <a:t> ve seçim işlerini önleyenler hakkında bir aydan aşağı olmamak üzere hafif hapis ile beraber ayrıca yirmi beş liradan iki yüz liraya kadar hafif para cezası hükmolunur. </a:t>
            </a:r>
          </a:p>
          <a:p>
            <a:pPr algn="just"/>
            <a:r>
              <a:rPr lang="tr-TR" sz="1400" dirty="0">
                <a:latin typeface="Arial" panose="020B0604020202020204" pitchFamily="34" charset="0"/>
              </a:rPr>
              <a:t>Ç) Seçim komisyonu üyelerinden bir veya bir kaçı veya hepsi her ne suretle olursa olsun seçimi ve tarafsızlığı bozacak bir iş yaparlarsa altı aydan aşağı olmamak üzere hafif hapis veya elli liradan iki yüz liraya kadar hafif para cezasıyla veya bu cezaların her ikisiyle birlikte cezalandırılırlar. </a:t>
            </a:r>
          </a:p>
          <a:p>
            <a:pPr algn="just"/>
            <a:r>
              <a:rPr lang="tr-TR" sz="1400" dirty="0">
                <a:latin typeface="Arial" panose="020B0604020202020204" pitchFamily="34" charset="0"/>
              </a:rPr>
              <a:t>D) Seçim işlerinde memurluk yetkisini kötüye kullanan Hükümet memurları Türk Ceza Kanununa göre cezalandırılırlar. </a:t>
            </a:r>
          </a:p>
          <a:p>
            <a:pPr algn="just"/>
            <a:r>
              <a:rPr lang="tr-TR" sz="1400" dirty="0">
                <a:latin typeface="Arial" panose="020B0604020202020204" pitchFamily="34" charset="0"/>
              </a:rPr>
              <a:t>E) Mahalle muhtar ve ihtiyar kurulu seçimleriyle ilgili kamu hakları davalarında zaman aşımı süresi, hükümden önce altı ay, hükümden sonra bir yıldır. </a:t>
            </a:r>
          </a:p>
          <a:p>
            <a:pPr algn="just"/>
            <a:endParaRPr lang="tr-TR"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1727493780"/>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207140"/>
            <a:ext cx="9144000" cy="3939540"/>
          </a:xfrm>
          <a:prstGeom prst="rect">
            <a:avLst/>
          </a:prstGeom>
        </p:spPr>
        <p:txBody>
          <a:bodyPr wrap="square">
            <a:spAutoFit/>
          </a:bodyPr>
          <a:lstStyle/>
          <a:p>
            <a:endParaRPr lang="tr-TR" sz="1600" b="1" dirty="0">
              <a:solidFill>
                <a:srgbClr val="FF0000"/>
              </a:solidFill>
              <a:latin typeface="Arial" panose="020B0604020202020204" pitchFamily="34" charset="0"/>
            </a:endParaRPr>
          </a:p>
          <a:p>
            <a:pPr algn="just"/>
            <a:r>
              <a:rPr lang="tr-TR" b="1" dirty="0">
                <a:solidFill>
                  <a:srgbClr val="FF0000"/>
                </a:solidFill>
                <a:latin typeface="Arial" panose="020B0604020202020204" pitchFamily="34" charset="0"/>
              </a:rPr>
              <a:t>ŞEHİR VE </a:t>
            </a:r>
            <a:r>
              <a:rPr lang="tr-TR" b="1" dirty="0" smtClean="0">
                <a:solidFill>
                  <a:srgbClr val="FF0000"/>
                </a:solidFill>
                <a:latin typeface="Arial" panose="020B0604020202020204" pitchFamily="34" charset="0"/>
              </a:rPr>
              <a:t>KASABALARDAKİ </a:t>
            </a:r>
            <a:r>
              <a:rPr lang="tr-TR" b="1" dirty="0">
                <a:solidFill>
                  <a:srgbClr val="FF0000"/>
                </a:solidFill>
                <a:latin typeface="Arial" panose="020B0604020202020204" pitchFamily="34" charset="0"/>
              </a:rPr>
              <a:t>MAHALLE MUHTAR </a:t>
            </a:r>
            <a:r>
              <a:rPr lang="tr-TR" b="1" dirty="0" smtClean="0">
                <a:solidFill>
                  <a:srgbClr val="FF0000"/>
                </a:solidFill>
                <a:latin typeface="Arial" panose="020B0604020202020204" pitchFamily="34" charset="0"/>
              </a:rPr>
              <a:t>VE</a:t>
            </a:r>
            <a:r>
              <a:rPr lang="tr-TR" b="1" dirty="0">
                <a:solidFill>
                  <a:srgbClr val="FF0000"/>
                </a:solidFill>
                <a:latin typeface="Arial" panose="020B0604020202020204" pitchFamily="34" charset="0"/>
              </a:rPr>
              <a:t> </a:t>
            </a:r>
            <a:r>
              <a:rPr lang="tr-TR" b="1" dirty="0" smtClean="0">
                <a:solidFill>
                  <a:srgbClr val="FF0000"/>
                </a:solidFill>
                <a:latin typeface="Arial" panose="020B0604020202020204" pitchFamily="34" charset="0"/>
              </a:rPr>
              <a:t>İHTİYAR </a:t>
            </a:r>
            <a:r>
              <a:rPr lang="tr-TR" b="1" dirty="0">
                <a:solidFill>
                  <a:srgbClr val="FF0000"/>
                </a:solidFill>
                <a:latin typeface="Arial" panose="020B0604020202020204" pitchFamily="34" charset="0"/>
              </a:rPr>
              <a:t>KURULLARI </a:t>
            </a:r>
            <a:r>
              <a:rPr lang="tr-TR" b="1" dirty="0" smtClean="0">
                <a:solidFill>
                  <a:srgbClr val="FF0000"/>
                </a:solidFill>
                <a:latin typeface="Arial" panose="020B0604020202020204" pitchFamily="34" charset="0"/>
              </a:rPr>
              <a:t>TÜZÜĞÜ</a:t>
            </a:r>
          </a:p>
          <a:p>
            <a:pPr algn="just"/>
            <a:endParaRPr lang="tr-TR" dirty="0">
              <a:latin typeface="Arial" panose="020B0604020202020204" pitchFamily="34" charset="0"/>
            </a:endParaRPr>
          </a:p>
          <a:p>
            <a:pPr algn="just"/>
            <a:r>
              <a:rPr lang="tr-TR" b="1" dirty="0" smtClean="0">
                <a:latin typeface="Arial" panose="020B0604020202020204" pitchFamily="34" charset="0"/>
              </a:rPr>
              <a:t>Madde </a:t>
            </a:r>
            <a:r>
              <a:rPr lang="tr-TR" b="1" dirty="0">
                <a:latin typeface="Arial" panose="020B0604020202020204" pitchFamily="34" charset="0"/>
              </a:rPr>
              <a:t>32 – </a:t>
            </a:r>
            <a:r>
              <a:rPr lang="tr-TR" dirty="0">
                <a:latin typeface="Arial" panose="020B0604020202020204" pitchFamily="34" charset="0"/>
              </a:rPr>
              <a:t>Mahalle muhtar ve ihtiyar kurullarının göreceği işler şunlardır: </a:t>
            </a:r>
          </a:p>
          <a:p>
            <a:pPr algn="just"/>
            <a:endParaRPr lang="tr-TR" dirty="0">
              <a:latin typeface="Arial" panose="020B0604020202020204" pitchFamily="34" charset="0"/>
            </a:endParaRPr>
          </a:p>
          <a:p>
            <a:pPr algn="just"/>
            <a:r>
              <a:rPr lang="tr-TR" dirty="0">
                <a:latin typeface="Arial" panose="020B0604020202020204" pitchFamily="34" charset="0"/>
              </a:rPr>
              <a:t>  </a:t>
            </a:r>
          </a:p>
          <a:p>
            <a:pPr algn="just"/>
            <a:r>
              <a:rPr lang="tr-TR" dirty="0">
                <a:latin typeface="Arial" panose="020B0604020202020204" pitchFamily="34" charset="0"/>
              </a:rPr>
              <a:t>14 – Mahallede oturanlarla yakından ilgilenerek mahalleye girdiğini haber aldığı hüviyeti belirsiz, ve şüpheli kimseler hakkında kolluğa haber vermek. </a:t>
            </a:r>
          </a:p>
          <a:p>
            <a:pPr algn="just"/>
            <a:r>
              <a:rPr lang="tr-TR" dirty="0">
                <a:latin typeface="Arial" panose="020B0604020202020204" pitchFamily="34" charset="0"/>
              </a:rPr>
              <a:t> </a:t>
            </a:r>
          </a:p>
          <a:p>
            <a:pPr algn="just"/>
            <a:r>
              <a:rPr lang="tr-TR" dirty="0">
                <a:latin typeface="Arial" panose="020B0604020202020204" pitchFamily="34" charset="0"/>
              </a:rPr>
              <a:t>15 – (1593) sayılı (Umumi Hıfzıssıhha Kanunu) </a:t>
            </a:r>
            <a:r>
              <a:rPr lang="tr-TR" dirty="0" err="1">
                <a:latin typeface="Arial" panose="020B0604020202020204" pitchFamily="34" charset="0"/>
              </a:rPr>
              <a:t>na</a:t>
            </a:r>
            <a:r>
              <a:rPr lang="tr-TR" dirty="0">
                <a:latin typeface="Arial" panose="020B0604020202020204" pitchFamily="34" charset="0"/>
              </a:rPr>
              <a:t> göre haber verilmesi mecburi olan salgın ve bulaşıcı insan hastalıklarını haber aldığı gün hemen şehir ve kasabada bulunan resmi sağlık kurumlarından birine ve en büyük mülkiye memuruna yazı ile bildirmek. </a:t>
            </a:r>
            <a:endParaRPr lang="tr-TR" sz="1600"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2580233822"/>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117686"/>
            <a:ext cx="9144000" cy="4062651"/>
          </a:xfrm>
          <a:prstGeom prst="rect">
            <a:avLst/>
          </a:prstGeom>
        </p:spPr>
        <p:txBody>
          <a:bodyPr wrap="square">
            <a:spAutoFit/>
          </a:bodyPr>
          <a:lstStyle/>
          <a:p>
            <a:endParaRPr lang="tr-TR" sz="1600" b="1" dirty="0">
              <a:solidFill>
                <a:srgbClr val="FF0000"/>
              </a:solidFill>
              <a:latin typeface="Arial" panose="020B0604020202020204" pitchFamily="34" charset="0"/>
            </a:endParaRPr>
          </a:p>
          <a:p>
            <a:pPr algn="just"/>
            <a:r>
              <a:rPr lang="tr-TR" sz="1600" b="1" dirty="0">
                <a:solidFill>
                  <a:srgbClr val="FF0000"/>
                </a:solidFill>
                <a:latin typeface="Arial" panose="020B0604020202020204" pitchFamily="34" charset="0"/>
              </a:rPr>
              <a:t>ŞEHİR VE </a:t>
            </a:r>
            <a:r>
              <a:rPr lang="tr-TR" sz="1600" b="1" dirty="0" smtClean="0">
                <a:solidFill>
                  <a:srgbClr val="FF0000"/>
                </a:solidFill>
                <a:latin typeface="Arial" panose="020B0604020202020204" pitchFamily="34" charset="0"/>
              </a:rPr>
              <a:t>KASABALARDAKİ </a:t>
            </a:r>
            <a:r>
              <a:rPr lang="tr-TR" sz="1600" b="1" dirty="0">
                <a:solidFill>
                  <a:srgbClr val="FF0000"/>
                </a:solidFill>
                <a:latin typeface="Arial" panose="020B0604020202020204" pitchFamily="34" charset="0"/>
              </a:rPr>
              <a:t>MAHALLE MUHTAR </a:t>
            </a:r>
            <a:r>
              <a:rPr lang="tr-TR" sz="1600" b="1" dirty="0" smtClean="0">
                <a:solidFill>
                  <a:srgbClr val="FF0000"/>
                </a:solidFill>
                <a:latin typeface="Arial" panose="020B0604020202020204" pitchFamily="34" charset="0"/>
              </a:rPr>
              <a:t>VE</a:t>
            </a:r>
            <a:r>
              <a:rPr lang="tr-TR" sz="1600" b="1" dirty="0">
                <a:solidFill>
                  <a:srgbClr val="FF0000"/>
                </a:solidFill>
                <a:latin typeface="Arial" panose="020B0604020202020204" pitchFamily="34" charset="0"/>
              </a:rPr>
              <a:t> </a:t>
            </a:r>
            <a:r>
              <a:rPr lang="tr-TR" sz="1600" b="1" dirty="0" smtClean="0">
                <a:solidFill>
                  <a:srgbClr val="FF0000"/>
                </a:solidFill>
                <a:latin typeface="Arial" panose="020B0604020202020204" pitchFamily="34" charset="0"/>
              </a:rPr>
              <a:t>İHTİYAR </a:t>
            </a:r>
            <a:r>
              <a:rPr lang="tr-TR" sz="1600" b="1" dirty="0">
                <a:solidFill>
                  <a:srgbClr val="FF0000"/>
                </a:solidFill>
                <a:latin typeface="Arial" panose="020B0604020202020204" pitchFamily="34" charset="0"/>
              </a:rPr>
              <a:t>KURULLARI </a:t>
            </a:r>
            <a:r>
              <a:rPr lang="tr-TR" sz="1600" b="1" dirty="0" smtClean="0">
                <a:solidFill>
                  <a:srgbClr val="FF0000"/>
                </a:solidFill>
                <a:latin typeface="Arial" panose="020B0604020202020204" pitchFamily="34" charset="0"/>
              </a:rPr>
              <a:t>TÜZÜĞÜ</a:t>
            </a:r>
          </a:p>
          <a:p>
            <a:pPr algn="just"/>
            <a:endParaRPr lang="tr-TR" sz="1600" dirty="0">
              <a:latin typeface="Arial" panose="020B0604020202020204" pitchFamily="34" charset="0"/>
            </a:endParaRPr>
          </a:p>
          <a:p>
            <a:pPr algn="just"/>
            <a:r>
              <a:rPr lang="tr-TR" sz="1600" b="1" dirty="0" smtClean="0">
                <a:latin typeface="Arial" panose="020B0604020202020204" pitchFamily="34" charset="0"/>
              </a:rPr>
              <a:t>Madde </a:t>
            </a:r>
            <a:r>
              <a:rPr lang="tr-TR" sz="1600" b="1" dirty="0">
                <a:latin typeface="Arial" panose="020B0604020202020204" pitchFamily="34" charset="0"/>
              </a:rPr>
              <a:t>34 – </a:t>
            </a:r>
            <a:r>
              <a:rPr lang="tr-TR" sz="1600" dirty="0">
                <a:latin typeface="Arial" panose="020B0604020202020204" pitchFamily="34" charset="0"/>
              </a:rPr>
              <a:t>Mahalle muhtar ve ihtiyar kurulları tarafından (vatandaşların kendi özlük işlemlerine esas olacak nitelikte olmak üzere) görülecek hizmetlere karşılık olarak ilgili iş sahiplerinden harç alınır ve alınan harç miktarı gerek iş sahiplerine verilen her türlü kağıtlarda ve gerek muhtarlıkta bulunan harç defterinde gösterilir. </a:t>
            </a:r>
          </a:p>
          <a:p>
            <a:pPr algn="just"/>
            <a:r>
              <a:rPr lang="tr-TR" sz="1600" dirty="0">
                <a:latin typeface="Arial" panose="020B0604020202020204" pitchFamily="34" charset="0"/>
              </a:rPr>
              <a:t> </a:t>
            </a:r>
          </a:p>
          <a:p>
            <a:pPr algn="just"/>
            <a:r>
              <a:rPr lang="tr-TR" sz="1600" b="1" dirty="0">
                <a:latin typeface="Arial" panose="020B0604020202020204" pitchFamily="34" charset="0"/>
              </a:rPr>
              <a:t>Madde 35 – </a:t>
            </a:r>
            <a:r>
              <a:rPr lang="tr-TR" sz="1600" dirty="0">
                <a:latin typeface="Arial" panose="020B0604020202020204" pitchFamily="34" charset="0"/>
              </a:rPr>
              <a:t>Muhtarların hangi işlerden ne miktar harç alacakları her yılbaşında il içindeki bütün şehir ve kasabalar için il idare kurullarınca kararlaştırılacak bir tarife ile belirtilir ve ilan olunur. </a:t>
            </a:r>
          </a:p>
          <a:p>
            <a:pPr algn="just"/>
            <a:r>
              <a:rPr lang="tr-TR" sz="1600" dirty="0">
                <a:latin typeface="Arial" panose="020B0604020202020204" pitchFamily="34" charset="0"/>
              </a:rPr>
              <a:t>Muhtarlar bu tarifenin valiler tarafından tasdikli bir örneğini muhtarlık odasında iş sahiplerinin görebilecekleri yerde asılı olarak bulundurmak ödevindedirler. </a:t>
            </a:r>
          </a:p>
          <a:p>
            <a:pPr algn="just"/>
            <a:endParaRPr lang="tr-TR" sz="1600" dirty="0">
              <a:latin typeface="Arial" panose="020B0604020202020204" pitchFamily="34" charset="0"/>
            </a:endParaRPr>
          </a:p>
          <a:p>
            <a:pPr algn="just"/>
            <a:endParaRPr lang="tr-TR" dirty="0">
              <a:latin typeface="Arial" panose="020B0604020202020204" pitchFamily="34" charset="0"/>
            </a:endParaRPr>
          </a:p>
          <a:p>
            <a:endParaRPr lang="tr-TR" sz="1600" dirty="0">
              <a:latin typeface="Arial" panose="020B0604020202020204" pitchFamily="34" charset="0"/>
            </a:endParaRPr>
          </a:p>
          <a:p>
            <a:pPr algn="just"/>
            <a:endParaRPr lang="tr-TR" sz="1600"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55378257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278944"/>
            <a:ext cx="9144000" cy="4739759"/>
          </a:xfrm>
          <a:prstGeom prst="rect">
            <a:avLst/>
          </a:prstGeom>
        </p:spPr>
        <p:txBody>
          <a:bodyPr wrap="square">
            <a:spAutoFit/>
          </a:bodyPr>
          <a:lstStyle/>
          <a:p>
            <a:endParaRPr lang="tr-TR" sz="1600" b="1" dirty="0">
              <a:solidFill>
                <a:srgbClr val="FF0000"/>
              </a:solidFill>
              <a:latin typeface="Arial" panose="020B0604020202020204" pitchFamily="34" charset="0"/>
            </a:endParaRPr>
          </a:p>
          <a:p>
            <a:pPr algn="just"/>
            <a:r>
              <a:rPr lang="tr-TR" b="1" dirty="0">
                <a:solidFill>
                  <a:srgbClr val="FF0000"/>
                </a:solidFill>
                <a:latin typeface="Arial" panose="020B0604020202020204" pitchFamily="34" charset="0"/>
              </a:rPr>
              <a:t>ŞEHİR VE </a:t>
            </a:r>
            <a:r>
              <a:rPr lang="tr-TR" b="1" dirty="0" smtClean="0">
                <a:solidFill>
                  <a:srgbClr val="FF0000"/>
                </a:solidFill>
                <a:latin typeface="Arial" panose="020B0604020202020204" pitchFamily="34" charset="0"/>
              </a:rPr>
              <a:t>KASABALARDAKİ </a:t>
            </a:r>
            <a:r>
              <a:rPr lang="tr-TR" b="1" dirty="0">
                <a:solidFill>
                  <a:srgbClr val="FF0000"/>
                </a:solidFill>
                <a:latin typeface="Arial" panose="020B0604020202020204" pitchFamily="34" charset="0"/>
              </a:rPr>
              <a:t>MAHALLE MUHTAR </a:t>
            </a:r>
            <a:r>
              <a:rPr lang="tr-TR" b="1" dirty="0" smtClean="0">
                <a:solidFill>
                  <a:srgbClr val="FF0000"/>
                </a:solidFill>
                <a:latin typeface="Arial" panose="020B0604020202020204" pitchFamily="34" charset="0"/>
              </a:rPr>
              <a:t>VE</a:t>
            </a:r>
            <a:r>
              <a:rPr lang="tr-TR" b="1" dirty="0">
                <a:solidFill>
                  <a:srgbClr val="FF0000"/>
                </a:solidFill>
                <a:latin typeface="Arial" panose="020B0604020202020204" pitchFamily="34" charset="0"/>
              </a:rPr>
              <a:t> </a:t>
            </a:r>
            <a:r>
              <a:rPr lang="tr-TR" b="1" dirty="0" smtClean="0">
                <a:solidFill>
                  <a:srgbClr val="FF0000"/>
                </a:solidFill>
                <a:latin typeface="Arial" panose="020B0604020202020204" pitchFamily="34" charset="0"/>
              </a:rPr>
              <a:t>İHTİYAR </a:t>
            </a:r>
            <a:r>
              <a:rPr lang="tr-TR" b="1" dirty="0">
                <a:solidFill>
                  <a:srgbClr val="FF0000"/>
                </a:solidFill>
                <a:latin typeface="Arial" panose="020B0604020202020204" pitchFamily="34" charset="0"/>
              </a:rPr>
              <a:t>KURULLARI </a:t>
            </a:r>
            <a:r>
              <a:rPr lang="tr-TR" b="1" dirty="0" smtClean="0">
                <a:solidFill>
                  <a:srgbClr val="FF0000"/>
                </a:solidFill>
                <a:latin typeface="Arial" panose="020B0604020202020204" pitchFamily="34" charset="0"/>
              </a:rPr>
              <a:t>TÜZÜĞÜ</a:t>
            </a:r>
          </a:p>
          <a:p>
            <a:pPr algn="just"/>
            <a:endParaRPr lang="tr-TR" dirty="0">
              <a:latin typeface="Arial" panose="020B0604020202020204" pitchFamily="34" charset="0"/>
            </a:endParaRPr>
          </a:p>
          <a:p>
            <a:pPr algn="just"/>
            <a:r>
              <a:rPr lang="tr-TR" b="1" dirty="0" smtClean="0">
                <a:latin typeface="Arial" panose="020B0604020202020204" pitchFamily="34" charset="0"/>
              </a:rPr>
              <a:t>Madde </a:t>
            </a:r>
            <a:r>
              <a:rPr lang="tr-TR" b="1" dirty="0">
                <a:latin typeface="Arial" panose="020B0604020202020204" pitchFamily="34" charset="0"/>
              </a:rPr>
              <a:t>36 – </a:t>
            </a:r>
            <a:r>
              <a:rPr lang="tr-TR" dirty="0">
                <a:latin typeface="Arial" panose="020B0604020202020204" pitchFamily="34" charset="0"/>
              </a:rPr>
              <a:t>Harç tarifesinin yapılmasında tarifenin uygulanacağı şehir veya kasabanın ekonomi durumu, halkın geçim düzeyi ve yaşama şartları ve bu harçları ödeme yeteneği göz önünde tutulacağı gibi muhtarlık işlerinin yürütülmesi için gerekli olan kira, ısıtma, aydınlatma ve hizmetçi ücreti gibi giderler de gözetilir. </a:t>
            </a:r>
          </a:p>
          <a:p>
            <a:pPr algn="just"/>
            <a:r>
              <a:rPr lang="tr-TR" dirty="0">
                <a:latin typeface="Arial" panose="020B0604020202020204" pitchFamily="34" charset="0"/>
              </a:rPr>
              <a:t> </a:t>
            </a:r>
          </a:p>
          <a:p>
            <a:pPr algn="just"/>
            <a:r>
              <a:rPr lang="tr-TR" b="1" dirty="0">
                <a:latin typeface="Arial" panose="020B0604020202020204" pitchFamily="34" charset="0"/>
              </a:rPr>
              <a:t>Madde 37 – </a:t>
            </a:r>
            <a:r>
              <a:rPr lang="tr-TR" dirty="0">
                <a:latin typeface="Arial" panose="020B0604020202020204" pitchFamily="34" charset="0"/>
              </a:rPr>
              <a:t>Fakirlikleri, en büyük mülkiye memuru tarafından kabul edilenlerden ve kanun ve tüzüklerin bir kamu hizmeti olarak muhtarlara ve ihtiyar kurullarına yüklettiği görevlerden harç alınmaz. </a:t>
            </a:r>
          </a:p>
          <a:p>
            <a:pPr algn="just"/>
            <a:endParaRPr lang="tr-TR" dirty="0">
              <a:latin typeface="Arial" panose="020B0604020202020204" pitchFamily="34" charset="0"/>
            </a:endParaRPr>
          </a:p>
          <a:p>
            <a:pPr algn="just"/>
            <a:r>
              <a:rPr lang="tr-TR" b="1" dirty="0" smtClean="0">
                <a:latin typeface="Arial" panose="020B0604020202020204" pitchFamily="34" charset="0"/>
              </a:rPr>
              <a:t>Madde </a:t>
            </a:r>
            <a:r>
              <a:rPr lang="tr-TR" b="1" dirty="0">
                <a:latin typeface="Arial" panose="020B0604020202020204" pitchFamily="34" charset="0"/>
              </a:rPr>
              <a:t>38 – </a:t>
            </a:r>
            <a:r>
              <a:rPr lang="tr-TR" dirty="0">
                <a:latin typeface="Arial" panose="020B0604020202020204" pitchFamily="34" charset="0"/>
              </a:rPr>
              <a:t>Muhtarlık işlerinden alınacak harçlar yalnız muhtarlara aittir. Muhtarlık işlerinin yürütülmesi için gerekli olan kira, ısıtma, aydınlatma ,hizmetçi ücreti, kırtasiye gibi giderler bu harçlardan ödenir. </a:t>
            </a:r>
            <a:endParaRPr lang="tr-TR" sz="1600" dirty="0">
              <a:latin typeface="Arial" panose="020B0604020202020204" pitchFamily="34" charset="0"/>
            </a:endParaRPr>
          </a:p>
          <a:p>
            <a:pPr algn="just"/>
            <a:endParaRPr lang="tr-TR" sz="1600"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1579074833"/>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278944"/>
            <a:ext cx="9144000" cy="4770537"/>
          </a:xfrm>
          <a:prstGeom prst="rect">
            <a:avLst/>
          </a:prstGeom>
        </p:spPr>
        <p:txBody>
          <a:bodyPr wrap="square">
            <a:spAutoFit/>
          </a:bodyPr>
          <a:lstStyle/>
          <a:p>
            <a:endParaRPr lang="tr-TR" sz="1600" b="1" dirty="0">
              <a:solidFill>
                <a:srgbClr val="FF0000"/>
              </a:solidFill>
              <a:latin typeface="Arial" panose="020B0604020202020204" pitchFamily="34" charset="0"/>
            </a:endParaRPr>
          </a:p>
          <a:p>
            <a:pPr algn="just"/>
            <a:r>
              <a:rPr lang="tr-TR" b="1" dirty="0">
                <a:solidFill>
                  <a:srgbClr val="FF0000"/>
                </a:solidFill>
                <a:latin typeface="Arial" panose="020B0604020202020204" pitchFamily="34" charset="0"/>
              </a:rPr>
              <a:t>ŞEHİR VE </a:t>
            </a:r>
            <a:r>
              <a:rPr lang="tr-TR" b="1" dirty="0" smtClean="0">
                <a:solidFill>
                  <a:srgbClr val="FF0000"/>
                </a:solidFill>
                <a:latin typeface="Arial" panose="020B0604020202020204" pitchFamily="34" charset="0"/>
              </a:rPr>
              <a:t>KASABALARDAKİ </a:t>
            </a:r>
            <a:r>
              <a:rPr lang="tr-TR" b="1" dirty="0">
                <a:solidFill>
                  <a:srgbClr val="FF0000"/>
                </a:solidFill>
                <a:latin typeface="Arial" panose="020B0604020202020204" pitchFamily="34" charset="0"/>
              </a:rPr>
              <a:t>MAHALLE MUHTAR </a:t>
            </a:r>
            <a:r>
              <a:rPr lang="tr-TR" b="1" dirty="0" smtClean="0">
                <a:solidFill>
                  <a:srgbClr val="FF0000"/>
                </a:solidFill>
                <a:latin typeface="Arial" panose="020B0604020202020204" pitchFamily="34" charset="0"/>
              </a:rPr>
              <a:t>VE</a:t>
            </a:r>
            <a:r>
              <a:rPr lang="tr-TR" b="1" dirty="0">
                <a:solidFill>
                  <a:srgbClr val="FF0000"/>
                </a:solidFill>
                <a:latin typeface="Arial" panose="020B0604020202020204" pitchFamily="34" charset="0"/>
              </a:rPr>
              <a:t> </a:t>
            </a:r>
            <a:r>
              <a:rPr lang="tr-TR" b="1" dirty="0" smtClean="0">
                <a:solidFill>
                  <a:srgbClr val="FF0000"/>
                </a:solidFill>
                <a:latin typeface="Arial" panose="020B0604020202020204" pitchFamily="34" charset="0"/>
              </a:rPr>
              <a:t>İHTİYAR </a:t>
            </a:r>
            <a:r>
              <a:rPr lang="tr-TR" b="1" dirty="0">
                <a:solidFill>
                  <a:srgbClr val="FF0000"/>
                </a:solidFill>
                <a:latin typeface="Arial" panose="020B0604020202020204" pitchFamily="34" charset="0"/>
              </a:rPr>
              <a:t>KURULLARI </a:t>
            </a:r>
            <a:r>
              <a:rPr lang="tr-TR" b="1" dirty="0" smtClean="0">
                <a:solidFill>
                  <a:srgbClr val="FF0000"/>
                </a:solidFill>
                <a:latin typeface="Arial" panose="020B0604020202020204" pitchFamily="34" charset="0"/>
              </a:rPr>
              <a:t>TÜZÜĞÜ</a:t>
            </a:r>
          </a:p>
          <a:p>
            <a:pPr algn="just"/>
            <a:endParaRPr lang="tr-TR" dirty="0">
              <a:latin typeface="Arial" panose="020B0604020202020204" pitchFamily="34" charset="0"/>
            </a:endParaRPr>
          </a:p>
          <a:p>
            <a:pPr algn="just"/>
            <a:r>
              <a:rPr lang="tr-TR" b="1" dirty="0" smtClean="0">
                <a:latin typeface="Arial" panose="020B0604020202020204" pitchFamily="34" charset="0"/>
              </a:rPr>
              <a:t>Madde </a:t>
            </a:r>
            <a:r>
              <a:rPr lang="tr-TR" b="1" dirty="0">
                <a:latin typeface="Arial" panose="020B0604020202020204" pitchFamily="34" charset="0"/>
              </a:rPr>
              <a:t>39 – </a:t>
            </a:r>
            <a:r>
              <a:rPr lang="tr-TR" dirty="0">
                <a:latin typeface="Arial" panose="020B0604020202020204" pitchFamily="34" charset="0"/>
              </a:rPr>
              <a:t>Muhtar, kendisine çalışma yeri olarak belli bir yer ayırmak ve bu yerde gündelik işlerini görmeğe yetecek kadar günün belli saatlerinde bulunmak ve bunu mahalle halkına ilan etmek ve yerin en büyük mülkiye memuruna bildirmek ve çalışma yerinin giriş kapısının uygun bir yerine muhtarlığın başlığını taşıyan bir levha koymak ödevindedir. </a:t>
            </a:r>
          </a:p>
          <a:p>
            <a:pPr algn="just"/>
            <a:r>
              <a:rPr lang="tr-TR" dirty="0">
                <a:latin typeface="Arial" panose="020B0604020202020204" pitchFamily="34" charset="0"/>
              </a:rPr>
              <a:t> </a:t>
            </a:r>
          </a:p>
          <a:p>
            <a:pPr algn="just"/>
            <a:r>
              <a:rPr lang="tr-TR" b="1" dirty="0">
                <a:latin typeface="Arial" panose="020B0604020202020204" pitchFamily="34" charset="0"/>
              </a:rPr>
              <a:t>Madde 40 – </a:t>
            </a:r>
            <a:r>
              <a:rPr lang="tr-TR" dirty="0">
                <a:latin typeface="Arial" panose="020B0604020202020204" pitchFamily="34" charset="0"/>
              </a:rPr>
              <a:t>İhtiyar kurulu asli üyeleri haftada en az iki defa belli saatlerde muhtarın çalışma yerinde toplanmak ödevindedirler. Bu saatlerin dışında muhtarın çağrısı üzerine toplanırlar. </a:t>
            </a:r>
          </a:p>
          <a:p>
            <a:pPr algn="just"/>
            <a:endParaRPr lang="tr-TR" dirty="0">
              <a:latin typeface="Arial" panose="020B0604020202020204" pitchFamily="34" charset="0"/>
            </a:endParaRPr>
          </a:p>
          <a:p>
            <a:pPr algn="just"/>
            <a:r>
              <a:rPr lang="tr-TR" b="1" dirty="0">
                <a:latin typeface="Arial" panose="020B0604020202020204" pitchFamily="34" charset="0"/>
              </a:rPr>
              <a:t>Madde 41 – </a:t>
            </a:r>
            <a:r>
              <a:rPr lang="tr-TR" dirty="0">
                <a:latin typeface="Arial" panose="020B0604020202020204" pitchFamily="34" charset="0"/>
              </a:rPr>
              <a:t>Muhtar ve ihtiyar kurulu üyeleri, görevlerini günü gününe görürler ve her hangi makbul sebepler olmadıkça halkın işlerini hiç bir suretle bir günden fazla alıkoyamazlar. </a:t>
            </a:r>
            <a:endParaRPr lang="tr-TR" sz="1600"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2135944119"/>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186288"/>
            <a:ext cx="9144000" cy="6093976"/>
          </a:xfrm>
          <a:prstGeom prst="rect">
            <a:avLst/>
          </a:prstGeom>
        </p:spPr>
        <p:txBody>
          <a:bodyPr wrap="square">
            <a:spAutoFit/>
          </a:bodyPr>
          <a:lstStyle/>
          <a:p>
            <a:endParaRPr lang="tr-TR" sz="1600" b="1" dirty="0">
              <a:solidFill>
                <a:srgbClr val="FF0000"/>
              </a:solidFill>
              <a:latin typeface="Arial" panose="020B0604020202020204" pitchFamily="34" charset="0"/>
            </a:endParaRPr>
          </a:p>
          <a:p>
            <a:pPr algn="just"/>
            <a:r>
              <a:rPr lang="tr-TR" b="1" dirty="0">
                <a:solidFill>
                  <a:srgbClr val="FF0000"/>
                </a:solidFill>
                <a:latin typeface="Arial" panose="020B0604020202020204" pitchFamily="34" charset="0"/>
              </a:rPr>
              <a:t>ŞEHİR VE </a:t>
            </a:r>
            <a:r>
              <a:rPr lang="tr-TR" b="1" dirty="0" smtClean="0">
                <a:solidFill>
                  <a:srgbClr val="FF0000"/>
                </a:solidFill>
                <a:latin typeface="Arial" panose="020B0604020202020204" pitchFamily="34" charset="0"/>
              </a:rPr>
              <a:t>KASABALARDAKİ </a:t>
            </a:r>
            <a:r>
              <a:rPr lang="tr-TR" b="1" dirty="0">
                <a:solidFill>
                  <a:srgbClr val="FF0000"/>
                </a:solidFill>
                <a:latin typeface="Arial" panose="020B0604020202020204" pitchFamily="34" charset="0"/>
              </a:rPr>
              <a:t>MAHALLE MUHTAR </a:t>
            </a:r>
            <a:r>
              <a:rPr lang="tr-TR" b="1" dirty="0" smtClean="0">
                <a:solidFill>
                  <a:srgbClr val="FF0000"/>
                </a:solidFill>
                <a:latin typeface="Arial" panose="020B0604020202020204" pitchFamily="34" charset="0"/>
              </a:rPr>
              <a:t>VE</a:t>
            </a:r>
            <a:r>
              <a:rPr lang="tr-TR" b="1" dirty="0">
                <a:solidFill>
                  <a:srgbClr val="FF0000"/>
                </a:solidFill>
                <a:latin typeface="Arial" panose="020B0604020202020204" pitchFamily="34" charset="0"/>
              </a:rPr>
              <a:t> </a:t>
            </a:r>
            <a:r>
              <a:rPr lang="tr-TR" b="1" dirty="0" smtClean="0">
                <a:solidFill>
                  <a:srgbClr val="FF0000"/>
                </a:solidFill>
                <a:latin typeface="Arial" panose="020B0604020202020204" pitchFamily="34" charset="0"/>
              </a:rPr>
              <a:t>İHTİYAR </a:t>
            </a:r>
            <a:r>
              <a:rPr lang="tr-TR" b="1" dirty="0">
                <a:solidFill>
                  <a:srgbClr val="FF0000"/>
                </a:solidFill>
                <a:latin typeface="Arial" panose="020B0604020202020204" pitchFamily="34" charset="0"/>
              </a:rPr>
              <a:t>KURULLARI </a:t>
            </a:r>
            <a:r>
              <a:rPr lang="tr-TR" b="1" dirty="0" smtClean="0">
                <a:solidFill>
                  <a:srgbClr val="FF0000"/>
                </a:solidFill>
                <a:latin typeface="Arial" panose="020B0604020202020204" pitchFamily="34" charset="0"/>
              </a:rPr>
              <a:t>TÜZÜĞÜ</a:t>
            </a:r>
          </a:p>
          <a:p>
            <a:pPr algn="just"/>
            <a:endParaRPr lang="tr-TR" dirty="0">
              <a:latin typeface="Arial" panose="020B0604020202020204" pitchFamily="34" charset="0"/>
            </a:endParaRPr>
          </a:p>
          <a:p>
            <a:pPr algn="just"/>
            <a:r>
              <a:rPr lang="tr-TR" b="1" dirty="0" smtClean="0">
                <a:latin typeface="Arial" panose="020B0604020202020204" pitchFamily="34" charset="0"/>
              </a:rPr>
              <a:t>Madde </a:t>
            </a:r>
            <a:r>
              <a:rPr lang="tr-TR" b="1" dirty="0">
                <a:latin typeface="Arial" panose="020B0604020202020204" pitchFamily="34" charset="0"/>
              </a:rPr>
              <a:t>42 – </a:t>
            </a:r>
            <a:r>
              <a:rPr lang="tr-TR" dirty="0">
                <a:latin typeface="Arial" panose="020B0604020202020204" pitchFamily="34" charset="0"/>
              </a:rPr>
              <a:t>Muhtarlar, örneği, Dahiliye Bakanlığınca belirtilecek şekilde resmi mühür kullanırlar. İki veya daha fazla mahallelerin bir muhtar ve ihtiyar kuruluna bağlanmasında, </a:t>
            </a:r>
            <a:r>
              <a:rPr lang="tr-TR" dirty="0" smtClean="0">
                <a:latin typeface="Arial" panose="020B0604020202020204" pitchFamily="34" charset="0"/>
              </a:rPr>
              <a:t>mührün </a:t>
            </a:r>
            <a:r>
              <a:rPr lang="tr-TR" dirty="0">
                <a:latin typeface="Arial" panose="020B0604020202020204" pitchFamily="34" charset="0"/>
              </a:rPr>
              <a:t>örneği bozulmamak şartıyla bağlanan mahallelerin adları mühürde yazılır. Bir mahallenin birden fazla muhtar ve ihtiyar kuruluna ayrılmasında da muhtarlığın mahallede aldığı numara yazılır. </a:t>
            </a:r>
          </a:p>
          <a:p>
            <a:pPr algn="just"/>
            <a:r>
              <a:rPr lang="tr-TR" dirty="0" smtClean="0">
                <a:latin typeface="Arial" panose="020B0604020202020204" pitchFamily="34" charset="0"/>
              </a:rPr>
              <a:t>         Muhtarlar</a:t>
            </a:r>
            <a:r>
              <a:rPr lang="tr-TR" dirty="0">
                <a:latin typeface="Arial" panose="020B0604020202020204" pitchFamily="34" charset="0"/>
              </a:rPr>
              <a:t>, her türlü kağıtlara bastıkları  </a:t>
            </a:r>
            <a:r>
              <a:rPr lang="tr-TR" dirty="0" smtClean="0">
                <a:latin typeface="Arial" panose="020B0604020202020204" pitchFamily="34" charset="0"/>
              </a:rPr>
              <a:t>mührün </a:t>
            </a:r>
            <a:r>
              <a:rPr lang="tr-TR" dirty="0">
                <a:latin typeface="Arial" panose="020B0604020202020204" pitchFamily="34" charset="0"/>
              </a:rPr>
              <a:t>kenarına, imzalarını koymak ve ayrıca kağıtların uygun bir yerine adreslerini, başlıklarını, ad ve soyadlarını yazmak ödevindedirler. </a:t>
            </a:r>
          </a:p>
          <a:p>
            <a:pPr algn="just"/>
            <a:r>
              <a:rPr lang="tr-TR" dirty="0" smtClean="0">
                <a:latin typeface="Arial" panose="020B0604020202020204" pitchFamily="34" charset="0"/>
              </a:rPr>
              <a:t>         Muhtarlık </a:t>
            </a:r>
            <a:r>
              <a:rPr lang="tr-TR" dirty="0" smtClean="0">
                <a:latin typeface="Arial" panose="020B0604020202020204" pitchFamily="34" charset="0"/>
              </a:rPr>
              <a:t>mührü</a:t>
            </a:r>
            <a:r>
              <a:rPr lang="tr-TR" dirty="0">
                <a:latin typeface="Arial" panose="020B0604020202020204" pitchFamily="34" charset="0"/>
              </a:rPr>
              <a:t>, yalnız muhtarlarda veya vekillerinde bulunur ve yalnız bunlar tarafından kullanılır ve saklanır. </a:t>
            </a:r>
          </a:p>
          <a:p>
            <a:pPr algn="just"/>
            <a:r>
              <a:rPr lang="tr-TR" dirty="0">
                <a:latin typeface="Arial" panose="020B0604020202020204" pitchFamily="34" charset="0"/>
              </a:rPr>
              <a:t> </a:t>
            </a:r>
          </a:p>
          <a:p>
            <a:pPr algn="just"/>
            <a:r>
              <a:rPr lang="tr-TR" b="1" dirty="0">
                <a:latin typeface="Arial" panose="020B0604020202020204" pitchFamily="34" charset="0"/>
              </a:rPr>
              <a:t>Madde 43 – </a:t>
            </a:r>
            <a:r>
              <a:rPr lang="tr-TR" dirty="0">
                <a:latin typeface="Arial" panose="020B0604020202020204" pitchFamily="34" charset="0"/>
              </a:rPr>
              <a:t>Muhtarlık resmi </a:t>
            </a:r>
            <a:r>
              <a:rPr lang="tr-TR" dirty="0" smtClean="0">
                <a:latin typeface="Arial" panose="020B0604020202020204" pitchFamily="34" charset="0"/>
              </a:rPr>
              <a:t>mührüyle </a:t>
            </a:r>
            <a:r>
              <a:rPr lang="tr-TR" dirty="0">
                <a:latin typeface="Arial" panose="020B0604020202020204" pitchFamily="34" charset="0"/>
              </a:rPr>
              <a:t>muhtar ve ihtiyar kurulu üyelerinin imzaları ve adresleri, en büyük mülkiye memuru tarafından onanarak il ve ilçe yazı kalemleriyle bucak müdürlüklerine ve mahkeme kalemlerine, maliye, özel idare, nüfus, tapu ve polis dairelerine ve askerlik şubelerine en büyük mülkiye memuru eliyle verilir. </a:t>
            </a:r>
          </a:p>
          <a:p>
            <a:pPr algn="just"/>
            <a:r>
              <a:rPr lang="tr-TR" dirty="0">
                <a:latin typeface="Arial" panose="020B0604020202020204" pitchFamily="34" charset="0"/>
              </a:rPr>
              <a:t> </a:t>
            </a:r>
          </a:p>
          <a:p>
            <a:endParaRPr lang="tr-TR" sz="1600" dirty="0">
              <a:latin typeface="Arial" panose="020B0604020202020204" pitchFamily="34" charset="0"/>
            </a:endParaRPr>
          </a:p>
          <a:p>
            <a:pPr algn="just"/>
            <a:endParaRPr lang="tr-TR" sz="1600"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12964648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0" y="1177923"/>
            <a:ext cx="9144000" cy="5878532"/>
          </a:xfrm>
          <a:prstGeom prst="rect">
            <a:avLst/>
          </a:prstGeom>
        </p:spPr>
        <p:txBody>
          <a:bodyPr wrap="square">
            <a:spAutoFit/>
          </a:bodyPr>
          <a:lstStyle/>
          <a:p>
            <a:pPr algn="just"/>
            <a:r>
              <a:rPr lang="tr-TR" sz="2400" b="1" dirty="0" smtClean="0">
                <a:solidFill>
                  <a:srgbClr val="FF0000"/>
                </a:solidFill>
                <a:latin typeface="Arial" panose="020B0604020202020204" pitchFamily="34" charset="0"/>
              </a:rPr>
              <a:t>Hayvan </a:t>
            </a:r>
            <a:r>
              <a:rPr lang="tr-TR" sz="2400" b="1" dirty="0">
                <a:solidFill>
                  <a:srgbClr val="FF0000"/>
                </a:solidFill>
                <a:latin typeface="Arial" panose="020B0604020202020204" pitchFamily="34" charset="0"/>
              </a:rPr>
              <a:t>Sağlığı ve Zabıtası Yönetmeliği</a:t>
            </a:r>
            <a:endParaRPr lang="tr-TR" sz="2400" dirty="0">
              <a:solidFill>
                <a:srgbClr val="FF0000"/>
              </a:solidFill>
              <a:latin typeface="Arial" panose="020B0604020202020204" pitchFamily="34" charset="0"/>
            </a:endParaRPr>
          </a:p>
          <a:p>
            <a:pPr algn="just"/>
            <a:r>
              <a:rPr lang="tr-TR" sz="2400" b="1" dirty="0">
                <a:solidFill>
                  <a:srgbClr val="FF0000"/>
                </a:solidFill>
                <a:latin typeface="Arial" panose="020B0604020202020204" pitchFamily="34" charset="0"/>
              </a:rPr>
              <a:t>Bakanlar kurulu kararının tarihi : 22.2.1989, </a:t>
            </a:r>
            <a:r>
              <a:rPr lang="tr-TR" sz="2400" b="1" dirty="0" err="1">
                <a:solidFill>
                  <a:srgbClr val="FF0000"/>
                </a:solidFill>
                <a:latin typeface="Arial" panose="020B0604020202020204" pitchFamily="34" charset="0"/>
              </a:rPr>
              <a:t>no</a:t>
            </a:r>
            <a:r>
              <a:rPr lang="tr-TR" sz="2400" b="1" dirty="0">
                <a:solidFill>
                  <a:srgbClr val="FF0000"/>
                </a:solidFill>
                <a:latin typeface="Arial" panose="020B0604020202020204" pitchFamily="34" charset="0"/>
              </a:rPr>
              <a:t> : 89/13838</a:t>
            </a:r>
          </a:p>
          <a:p>
            <a:pPr algn="just"/>
            <a:endParaRPr lang="tr-TR" sz="2400" dirty="0">
              <a:solidFill>
                <a:srgbClr val="000000"/>
              </a:solidFill>
              <a:latin typeface="Arial" panose="020B0604020202020204" pitchFamily="34" charset="0"/>
            </a:endParaRPr>
          </a:p>
          <a:p>
            <a:pPr algn="just"/>
            <a:r>
              <a:rPr lang="tr-TR" sz="2400" b="1" dirty="0" smtClean="0">
                <a:latin typeface="Arial" panose="020B0604020202020204" pitchFamily="34" charset="0"/>
              </a:rPr>
              <a:t>14-Hastalıklı </a:t>
            </a:r>
            <a:r>
              <a:rPr lang="tr-TR" sz="2400" b="1" dirty="0">
                <a:latin typeface="Arial" panose="020B0604020202020204" pitchFamily="34" charset="0"/>
              </a:rPr>
              <a:t>Hayvanların İmhasında </a:t>
            </a:r>
            <a:r>
              <a:rPr lang="tr-TR" sz="2400" b="1" dirty="0" smtClean="0">
                <a:latin typeface="Arial" panose="020B0604020202020204" pitchFamily="34" charset="0"/>
              </a:rPr>
              <a:t>Sorumluluk:</a:t>
            </a:r>
            <a:endParaRPr lang="tr-TR" sz="2400" dirty="0">
              <a:latin typeface="Arial" panose="020B0604020202020204" pitchFamily="34" charset="0"/>
            </a:endParaRPr>
          </a:p>
          <a:p>
            <a:pPr algn="just"/>
            <a:r>
              <a:rPr lang="tr-TR" sz="2400" b="1" dirty="0" smtClean="0">
                <a:latin typeface="Arial" panose="020B0604020202020204" pitchFamily="34" charset="0"/>
              </a:rPr>
              <a:t>Madde </a:t>
            </a:r>
            <a:r>
              <a:rPr lang="tr-TR" sz="2400" b="1" dirty="0">
                <a:latin typeface="Arial" panose="020B0604020202020204" pitchFamily="34" charset="0"/>
              </a:rPr>
              <a:t>50 – </a:t>
            </a:r>
            <a:r>
              <a:rPr lang="tr-TR" sz="2400" dirty="0">
                <a:latin typeface="Arial" panose="020B0604020202020204" pitchFamily="34" charset="0"/>
              </a:rPr>
              <a:t>Hastalık çıkan yerdeki hasta ve hastalarla temasta bulunan hayvanların öldürülme ve imha işi il ve ilçelerde belediye temizlik ekipleri, </a:t>
            </a:r>
            <a:r>
              <a:rPr lang="tr-TR" sz="2400" b="1" dirty="0">
                <a:latin typeface="Arial" panose="020B0604020202020204" pitchFamily="34" charset="0"/>
              </a:rPr>
              <a:t>köylerde muhtarın </a:t>
            </a:r>
            <a:r>
              <a:rPr lang="tr-TR" sz="2400" dirty="0">
                <a:latin typeface="Arial" panose="020B0604020202020204" pitchFamily="34" charset="0"/>
              </a:rPr>
              <a:t>nezaretinde köy bekçi ve korucuları veya bu işin için muhtarlıkça görevlendirilen kişiler tarafından yapılır. Bu husus hayvan sağlık zabıtası komisyonu kararında belirtilir.</a:t>
            </a:r>
          </a:p>
          <a:p>
            <a:pPr algn="just"/>
            <a:r>
              <a:rPr lang="tr-TR" sz="2400" dirty="0">
                <a:latin typeface="Arial" panose="020B0604020202020204" pitchFamily="34" charset="0"/>
              </a:rPr>
              <a:t>Öldürülen hayvanlar gömülür, yakılır veya kimyevi maddelerle imha edilir. Öldürme ve imha işlemlerine dair tanzim edilen tutanak Bakanlık il veya ilçe müdürlüğüne verilir</a:t>
            </a:r>
            <a:r>
              <a:rPr lang="tr-TR" sz="2400" dirty="0" smtClean="0">
                <a:latin typeface="Arial" panose="020B0604020202020204" pitchFamily="34" charset="0"/>
              </a:rPr>
              <a:t>.</a:t>
            </a:r>
          </a:p>
          <a:p>
            <a:pPr algn="just"/>
            <a:r>
              <a:rPr lang="tr-TR" sz="2400" b="1" dirty="0" smtClean="0">
                <a:latin typeface="Arial" panose="020B0604020202020204" pitchFamily="34" charset="0"/>
              </a:rPr>
              <a:t>*Mahallede belediye yetkisinde</a:t>
            </a:r>
            <a:endParaRPr lang="tr-TR" sz="2400" b="1" dirty="0">
              <a:latin typeface="Arial" panose="020B0604020202020204" pitchFamily="34" charset="0"/>
            </a:endParaRPr>
          </a:p>
          <a:p>
            <a:pPr algn="just">
              <a:defRPr/>
            </a:pPr>
            <a:endParaRPr lang="tr-TR" altLang="tr-TR" sz="2000" dirty="0">
              <a:latin typeface="Arial" panose="020B0604020202020204" pitchFamily="34" charset="0"/>
              <a:ea typeface="Tahoma" panose="020B0604030504040204" pitchFamily="34" charset="0"/>
            </a:endParaRPr>
          </a:p>
          <a:p>
            <a:pPr algn="just">
              <a:defRPr/>
            </a:pPr>
            <a:endParaRPr lang="tr-TR" altLang="tr-TR" sz="2000" dirty="0">
              <a:latin typeface="Arial" panose="020B0604020202020204" pitchFamily="34" charset="0"/>
              <a:ea typeface="Tahoma" panose="020B0604030504040204" pitchFamily="34" charset="0"/>
            </a:endParaRPr>
          </a:p>
        </p:txBody>
      </p:sp>
    </p:spTree>
    <p:extLst>
      <p:ext uri="{BB962C8B-B14F-4D97-AF65-F5344CB8AC3E}">
        <p14:creationId xmlns:p14="http://schemas.microsoft.com/office/powerpoint/2010/main" val="1433921421"/>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109978"/>
            <a:ext cx="9144000" cy="5047536"/>
          </a:xfrm>
          <a:prstGeom prst="rect">
            <a:avLst/>
          </a:prstGeom>
        </p:spPr>
        <p:txBody>
          <a:bodyPr wrap="square">
            <a:spAutoFit/>
          </a:bodyPr>
          <a:lstStyle/>
          <a:p>
            <a:endParaRPr lang="tr-TR" sz="1600" b="1" dirty="0">
              <a:solidFill>
                <a:srgbClr val="FF0000"/>
              </a:solidFill>
              <a:latin typeface="Arial" panose="020B0604020202020204" pitchFamily="34" charset="0"/>
            </a:endParaRPr>
          </a:p>
          <a:p>
            <a:pPr algn="just"/>
            <a:r>
              <a:rPr lang="tr-TR" b="1" dirty="0">
                <a:solidFill>
                  <a:srgbClr val="FF0000"/>
                </a:solidFill>
                <a:latin typeface="Arial" panose="020B0604020202020204" pitchFamily="34" charset="0"/>
              </a:rPr>
              <a:t>ŞEHİR VE </a:t>
            </a:r>
            <a:r>
              <a:rPr lang="tr-TR" b="1" dirty="0" smtClean="0">
                <a:solidFill>
                  <a:srgbClr val="FF0000"/>
                </a:solidFill>
                <a:latin typeface="Arial" panose="020B0604020202020204" pitchFamily="34" charset="0"/>
              </a:rPr>
              <a:t>KASABALARDAKİ </a:t>
            </a:r>
            <a:r>
              <a:rPr lang="tr-TR" b="1" dirty="0">
                <a:solidFill>
                  <a:srgbClr val="FF0000"/>
                </a:solidFill>
                <a:latin typeface="Arial" panose="020B0604020202020204" pitchFamily="34" charset="0"/>
              </a:rPr>
              <a:t>MAHALLE MUHTAR </a:t>
            </a:r>
            <a:r>
              <a:rPr lang="tr-TR" b="1" dirty="0" smtClean="0">
                <a:solidFill>
                  <a:srgbClr val="FF0000"/>
                </a:solidFill>
                <a:latin typeface="Arial" panose="020B0604020202020204" pitchFamily="34" charset="0"/>
              </a:rPr>
              <a:t>VE</a:t>
            </a:r>
            <a:r>
              <a:rPr lang="tr-TR" b="1" dirty="0">
                <a:solidFill>
                  <a:srgbClr val="FF0000"/>
                </a:solidFill>
                <a:latin typeface="Arial" panose="020B0604020202020204" pitchFamily="34" charset="0"/>
              </a:rPr>
              <a:t> </a:t>
            </a:r>
            <a:r>
              <a:rPr lang="tr-TR" b="1" dirty="0" smtClean="0">
                <a:solidFill>
                  <a:srgbClr val="FF0000"/>
                </a:solidFill>
                <a:latin typeface="Arial" panose="020B0604020202020204" pitchFamily="34" charset="0"/>
              </a:rPr>
              <a:t>İHTİYAR </a:t>
            </a:r>
            <a:r>
              <a:rPr lang="tr-TR" b="1" dirty="0">
                <a:solidFill>
                  <a:srgbClr val="FF0000"/>
                </a:solidFill>
                <a:latin typeface="Arial" panose="020B0604020202020204" pitchFamily="34" charset="0"/>
              </a:rPr>
              <a:t>KURULLARI </a:t>
            </a:r>
            <a:r>
              <a:rPr lang="tr-TR" b="1" dirty="0" smtClean="0">
                <a:solidFill>
                  <a:srgbClr val="FF0000"/>
                </a:solidFill>
                <a:latin typeface="Arial" panose="020B0604020202020204" pitchFamily="34" charset="0"/>
              </a:rPr>
              <a:t>TÜZÜĞÜ</a:t>
            </a:r>
          </a:p>
          <a:p>
            <a:pPr algn="just"/>
            <a:endParaRPr lang="tr-TR" dirty="0">
              <a:latin typeface="Arial" panose="020B0604020202020204" pitchFamily="34" charset="0"/>
            </a:endParaRPr>
          </a:p>
          <a:p>
            <a:pPr algn="just"/>
            <a:r>
              <a:rPr lang="tr-TR" b="1" dirty="0" smtClean="0">
                <a:latin typeface="Arial" panose="020B0604020202020204" pitchFamily="34" charset="0"/>
              </a:rPr>
              <a:t>Madde </a:t>
            </a:r>
            <a:r>
              <a:rPr lang="tr-TR" b="1" dirty="0">
                <a:latin typeface="Arial" panose="020B0604020202020204" pitchFamily="34" charset="0"/>
              </a:rPr>
              <a:t>44 – </a:t>
            </a:r>
            <a:r>
              <a:rPr lang="tr-TR" dirty="0">
                <a:latin typeface="Arial" panose="020B0604020202020204" pitchFamily="34" charset="0"/>
              </a:rPr>
              <a:t>Muhtarların kullanacakları her türlü defter, fiş, ilmühaber, şahadetname ve başka kağıtlardan gerekli görülenlerin örnekleri Dahiliye Bakanlığınca yapılır ve kendilerine bildirilir. Muhtarlar bu örneklere uygun defter, fiş, ilmühaber, şahadetname ve başka kağıtlar kullanmak ödevindedirler. </a:t>
            </a:r>
          </a:p>
          <a:p>
            <a:pPr algn="just"/>
            <a:r>
              <a:rPr lang="tr-TR" dirty="0">
                <a:latin typeface="Arial" panose="020B0604020202020204" pitchFamily="34" charset="0"/>
              </a:rPr>
              <a:t>Dahiliye Bakanlığı bu örnekleri yaparken istatistik işleriyle ilgili olanları hakkında İstatistik Genel Direktörlüğünün de düşüncesini alır. </a:t>
            </a:r>
            <a:endParaRPr lang="tr-TR" dirty="0" smtClean="0">
              <a:latin typeface="Arial" panose="020B0604020202020204" pitchFamily="34" charset="0"/>
            </a:endParaRPr>
          </a:p>
          <a:p>
            <a:pPr algn="just"/>
            <a:endParaRPr lang="tr-TR" b="1" dirty="0">
              <a:latin typeface="Arial" panose="020B0604020202020204" pitchFamily="34" charset="0"/>
            </a:endParaRPr>
          </a:p>
          <a:p>
            <a:pPr algn="just"/>
            <a:r>
              <a:rPr lang="tr-TR" b="1" dirty="0" smtClean="0">
                <a:latin typeface="Arial" panose="020B0604020202020204" pitchFamily="34" charset="0"/>
              </a:rPr>
              <a:t>Madde </a:t>
            </a:r>
            <a:r>
              <a:rPr lang="tr-TR" b="1" dirty="0">
                <a:latin typeface="Arial" panose="020B0604020202020204" pitchFamily="34" charset="0"/>
              </a:rPr>
              <a:t>45 – </a:t>
            </a:r>
            <a:r>
              <a:rPr lang="tr-TR" dirty="0">
                <a:latin typeface="Arial" panose="020B0604020202020204" pitchFamily="34" charset="0"/>
              </a:rPr>
              <a:t>Mahalle bekçileri, mahalle muhtar ve ihtiyar kurullarına, görevlerini yapmakta yardım etmekle ödevlidirler. Muhtarlar bunun için gerektiğinde bekçinin bağlı bulunduğu polis merkezine veya jandarma komutanlığına baş vururlar. </a:t>
            </a:r>
          </a:p>
          <a:p>
            <a:pPr algn="just"/>
            <a:r>
              <a:rPr lang="tr-TR" dirty="0">
                <a:latin typeface="Arial" panose="020B0604020202020204" pitchFamily="34" charset="0"/>
              </a:rPr>
              <a:t> </a:t>
            </a:r>
          </a:p>
          <a:p>
            <a:pPr algn="just"/>
            <a:r>
              <a:rPr lang="tr-TR" b="1" dirty="0">
                <a:latin typeface="Arial" panose="020B0604020202020204" pitchFamily="34" charset="0"/>
              </a:rPr>
              <a:t>Madde 46 – </a:t>
            </a:r>
            <a:r>
              <a:rPr lang="tr-TR" dirty="0">
                <a:latin typeface="Arial" panose="020B0604020202020204" pitchFamily="34" charset="0"/>
              </a:rPr>
              <a:t>Muhtarlar, her hangi zaruri bir sebeple geçici bir zaman için görevlerinden ayrılmak istediklerinde yerlerine ihtiyar kurulu üyelerinden birini vekil bırakmak suretiyle işi, yerin en büyük mülkiye memuruna bildirirler. </a:t>
            </a:r>
            <a:endParaRPr lang="tr-TR" sz="1600"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1302930575"/>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348517"/>
            <a:ext cx="9144000" cy="4893647"/>
          </a:xfrm>
          <a:prstGeom prst="rect">
            <a:avLst/>
          </a:prstGeom>
        </p:spPr>
        <p:txBody>
          <a:bodyPr wrap="square">
            <a:spAutoFit/>
          </a:bodyPr>
          <a:lstStyle/>
          <a:p>
            <a:endParaRPr lang="tr-TR" sz="1600" b="1" dirty="0">
              <a:solidFill>
                <a:srgbClr val="FF0000"/>
              </a:solidFill>
              <a:latin typeface="Arial" panose="020B0604020202020204" pitchFamily="34" charset="0"/>
            </a:endParaRPr>
          </a:p>
          <a:p>
            <a:pPr algn="just"/>
            <a:r>
              <a:rPr lang="tr-TR" b="1" dirty="0">
                <a:solidFill>
                  <a:srgbClr val="FF0000"/>
                </a:solidFill>
                <a:latin typeface="Arial" panose="020B0604020202020204" pitchFamily="34" charset="0"/>
              </a:rPr>
              <a:t>2972 Sayılı Mahalli İdareler İle Mahalle Muhtarları ve İhtiyar Heyetleri Seçimi Hakkında Kanun</a:t>
            </a:r>
          </a:p>
          <a:p>
            <a:pPr algn="just"/>
            <a:r>
              <a:rPr lang="tr-TR" sz="2000" b="1" dirty="0">
                <a:latin typeface="Arial" panose="020B0604020202020204" pitchFamily="34" charset="0"/>
              </a:rPr>
              <a:t> </a:t>
            </a:r>
          </a:p>
          <a:p>
            <a:pPr algn="just"/>
            <a:r>
              <a:rPr lang="tr-TR" sz="2000" b="1" dirty="0">
                <a:latin typeface="Arial" panose="020B0604020202020204" pitchFamily="34" charset="0"/>
              </a:rPr>
              <a:t>İl genel meclisi ve belediye meclisi üyeleri ile belediye başkanlarının adaylığı: </a:t>
            </a:r>
            <a:endParaRPr lang="tr-TR" sz="2000" i="1" dirty="0">
              <a:latin typeface="Arial" panose="020B0604020202020204" pitchFamily="34" charset="0"/>
            </a:endParaRPr>
          </a:p>
          <a:p>
            <a:pPr algn="just"/>
            <a:r>
              <a:rPr lang="tr-TR" sz="2000" b="1" dirty="0" smtClean="0">
                <a:latin typeface="Arial" panose="020B0604020202020204" pitchFamily="34" charset="0"/>
              </a:rPr>
              <a:t>Madde </a:t>
            </a:r>
            <a:r>
              <a:rPr lang="tr-TR" sz="2000" b="1" dirty="0">
                <a:latin typeface="Arial" panose="020B0604020202020204" pitchFamily="34" charset="0"/>
              </a:rPr>
              <a:t>17 – </a:t>
            </a:r>
            <a:r>
              <a:rPr lang="tr-TR" sz="2000" dirty="0">
                <a:latin typeface="Arial" panose="020B0604020202020204" pitchFamily="34" charset="0"/>
              </a:rPr>
              <a:t>Milletvekilleri, belediye başkanları, il genel meclisi ve belediye meclisi üyeleri ile muhtarlar mahalli idareler seçimlerinde adaylıklarını koyabilmek veya aday gösterilebilmek için görevlerinden istifa etmek zorunda değildirler. Milletvekilliği, belediye başkanlığı, il genel meclisi ve belediye meclisi üyeliği ile muhtarlık bir şahıs uhdesinde birleşemez. Bu görevlerin birisinde bulunanlardan bir diğerine seçilenler, seçim sonuçlarının kendilerine tebliğ edildiği tarihten itibaren 15 gün içinde tercih haklarını kullanırlar. Bu süre içinde tercih haklarını kullanmayanlar seçildikleri yeni görevi reddetmiş sayılırlar. </a:t>
            </a:r>
          </a:p>
          <a:p>
            <a:pPr algn="just"/>
            <a:endParaRPr lang="tr-TR" dirty="0">
              <a:latin typeface="Arial" panose="020B0604020202020204" pitchFamily="34" charset="0"/>
            </a:endParaRPr>
          </a:p>
          <a:p>
            <a:pPr algn="just"/>
            <a:r>
              <a:rPr lang="tr-TR" dirty="0" smtClean="0">
                <a:latin typeface="Arial" panose="020B0604020202020204" pitchFamily="34" charset="0"/>
              </a:rPr>
              <a:t> </a:t>
            </a:r>
            <a:endParaRPr lang="tr-TR" sz="1600"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4229119276"/>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229247"/>
            <a:ext cx="9144000" cy="5324535"/>
          </a:xfrm>
          <a:prstGeom prst="rect">
            <a:avLst/>
          </a:prstGeom>
        </p:spPr>
        <p:txBody>
          <a:bodyPr wrap="square">
            <a:spAutoFit/>
          </a:bodyPr>
          <a:lstStyle/>
          <a:p>
            <a:endParaRPr lang="tr-TR" sz="1600" b="1" dirty="0">
              <a:solidFill>
                <a:srgbClr val="FF0000"/>
              </a:solidFill>
              <a:latin typeface="Arial" panose="020B0604020202020204" pitchFamily="34" charset="0"/>
            </a:endParaRPr>
          </a:p>
          <a:p>
            <a:pPr algn="just"/>
            <a:r>
              <a:rPr lang="tr-TR" b="1" dirty="0">
                <a:solidFill>
                  <a:srgbClr val="FF0000"/>
                </a:solidFill>
                <a:latin typeface="Arial" panose="020B0604020202020204" pitchFamily="34" charset="0"/>
              </a:rPr>
              <a:t>2972 Sayılı Mahalli İdareler İle Mahalle Muhtarları ve İhtiyar Heyetleri Seçimi Hakkında </a:t>
            </a:r>
            <a:r>
              <a:rPr lang="tr-TR" b="1" dirty="0" smtClean="0">
                <a:solidFill>
                  <a:srgbClr val="FF0000"/>
                </a:solidFill>
                <a:latin typeface="Arial" panose="020B0604020202020204" pitchFamily="34" charset="0"/>
              </a:rPr>
              <a:t>Kanun</a:t>
            </a:r>
          </a:p>
          <a:p>
            <a:pPr algn="just"/>
            <a:endParaRPr lang="tr-TR" b="1" dirty="0">
              <a:solidFill>
                <a:srgbClr val="FF0000"/>
              </a:solidFill>
              <a:latin typeface="Arial" panose="020B0604020202020204" pitchFamily="34" charset="0"/>
            </a:endParaRPr>
          </a:p>
          <a:p>
            <a:pPr algn="just"/>
            <a:r>
              <a:rPr lang="tr-TR" b="1" dirty="0" smtClean="0">
                <a:latin typeface="Arial" panose="020B0604020202020204" pitchFamily="34" charset="0"/>
              </a:rPr>
              <a:t>Adaylık </a:t>
            </a:r>
            <a:r>
              <a:rPr lang="tr-TR" b="1" dirty="0">
                <a:latin typeface="Arial" panose="020B0604020202020204" pitchFamily="34" charset="0"/>
              </a:rPr>
              <a:t>ve seçilme yeterliliği: </a:t>
            </a:r>
          </a:p>
          <a:p>
            <a:pPr algn="just"/>
            <a:r>
              <a:rPr lang="tr-TR" b="1" dirty="0" smtClean="0">
                <a:latin typeface="Arial" panose="020B0604020202020204" pitchFamily="34" charset="0"/>
              </a:rPr>
              <a:t>Madde </a:t>
            </a:r>
            <a:r>
              <a:rPr lang="tr-TR" b="1" dirty="0">
                <a:latin typeface="Arial" panose="020B0604020202020204" pitchFamily="34" charset="0"/>
              </a:rPr>
              <a:t>31 – </a:t>
            </a:r>
            <a:r>
              <a:rPr lang="tr-TR" dirty="0">
                <a:latin typeface="Arial" panose="020B0604020202020204" pitchFamily="34" charset="0"/>
              </a:rPr>
              <a:t>Köy muhtarlığı ve köy ihtiyar meclisi üyeliği, mahalle muhtarlığı ve mahalle ihtiyar heyeti üyeliği seçimlerinde adaylık usulü yoktur. </a:t>
            </a:r>
          </a:p>
          <a:p>
            <a:pPr algn="just"/>
            <a:r>
              <a:rPr lang="tr-TR" b="1" dirty="0" smtClean="0">
                <a:latin typeface="Arial" panose="020B0604020202020204" pitchFamily="34" charset="0"/>
              </a:rPr>
              <a:t>(</a:t>
            </a:r>
            <a:r>
              <a:rPr lang="tr-TR" b="1" dirty="0">
                <a:latin typeface="Arial" panose="020B0604020202020204" pitchFamily="34" charset="0"/>
              </a:rPr>
              <a:t>Değişik : 2/3/1984 - 2986/3 </a:t>
            </a:r>
            <a:r>
              <a:rPr lang="tr-TR" b="1" dirty="0" err="1">
                <a:latin typeface="Arial" panose="020B0604020202020204" pitchFamily="34" charset="0"/>
              </a:rPr>
              <a:t>md.</a:t>
            </a:r>
            <a:r>
              <a:rPr lang="tr-TR" b="1" dirty="0">
                <a:latin typeface="Arial" panose="020B0604020202020204" pitchFamily="34" charset="0"/>
              </a:rPr>
              <a:t>)</a:t>
            </a:r>
            <a:r>
              <a:rPr lang="tr-TR" dirty="0">
                <a:latin typeface="Arial" panose="020B0604020202020204" pitchFamily="34" charset="0"/>
              </a:rPr>
              <a:t> En az altı aydan beri o mahalle veya köyde oturmak şartıyla on sekiz yaşını dolduran her Türk vatandaşı, bu Kanunda ve bu Kanunun atıf yaptığı diğer kanunlarda öngörülen hükümlerce seçilmeye mani hali olmamak kaydıyla, muhtar, ihtiyar meclisi ve ihtiyar heyeti üyesi seçilebilir. Bunlar için ilkokul mezuniyeti şartı aranmaz; okur-yazar olmak yeterlidir. </a:t>
            </a:r>
            <a:r>
              <a:rPr lang="tr-TR" baseline="30000" dirty="0">
                <a:latin typeface="Arial" panose="020B0604020202020204" pitchFamily="34" charset="0"/>
              </a:rPr>
              <a:t>(1)</a:t>
            </a:r>
            <a:endParaRPr lang="tr-TR" dirty="0">
              <a:latin typeface="Arial" panose="020B0604020202020204" pitchFamily="34" charset="0"/>
            </a:endParaRPr>
          </a:p>
          <a:p>
            <a:pPr algn="just"/>
            <a:r>
              <a:rPr lang="tr-TR" dirty="0" smtClean="0">
                <a:latin typeface="Arial" panose="020B0604020202020204" pitchFamily="34" charset="0"/>
              </a:rPr>
              <a:t>442 </a:t>
            </a:r>
            <a:r>
              <a:rPr lang="tr-TR" dirty="0">
                <a:latin typeface="Arial" panose="020B0604020202020204" pitchFamily="34" charset="0"/>
              </a:rPr>
              <a:t>sayılı Köy Kanununun 41 inci maddesi gereğince görevden uzaklaştırılan köy muhtarları ile 4541 sayılı Şehir ve Kasabalarda Mahalle Muhtar ve İhtiyar Heyetleri Teşkiline Dair Kanunun 18 inci maddesine göre sıfatları kaldırılan mahalle muhtar ve ihtiyar heyeti üyeleri tekrar aynı görevlere seçilemezler.</a:t>
            </a:r>
          </a:p>
          <a:p>
            <a:r>
              <a:rPr lang="tr-TR" dirty="0">
                <a:latin typeface="Arial" panose="020B0604020202020204" pitchFamily="34" charset="0"/>
              </a:rPr>
              <a:t> </a:t>
            </a:r>
          </a:p>
          <a:p>
            <a:pPr algn="just"/>
            <a:endParaRPr lang="tr-TR" dirty="0">
              <a:latin typeface="Arial" panose="020B0604020202020204" pitchFamily="34" charset="0"/>
            </a:endParaRPr>
          </a:p>
          <a:p>
            <a:pPr algn="just"/>
            <a:r>
              <a:rPr lang="tr-TR" dirty="0" smtClean="0">
                <a:latin typeface="Arial" panose="020B0604020202020204" pitchFamily="34" charset="0"/>
              </a:rPr>
              <a:t> </a:t>
            </a:r>
            <a:endParaRPr lang="tr-TR"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179267691"/>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100038"/>
            <a:ext cx="9144000" cy="6155531"/>
          </a:xfrm>
          <a:prstGeom prst="rect">
            <a:avLst/>
          </a:prstGeom>
        </p:spPr>
        <p:txBody>
          <a:bodyPr wrap="square">
            <a:spAutoFit/>
          </a:bodyPr>
          <a:lstStyle/>
          <a:p>
            <a:endParaRPr lang="tr-TR" sz="1600" b="1" dirty="0">
              <a:solidFill>
                <a:srgbClr val="FF0000"/>
              </a:solidFill>
              <a:latin typeface="Arial" panose="020B0604020202020204" pitchFamily="34" charset="0"/>
            </a:endParaRPr>
          </a:p>
          <a:p>
            <a:pPr algn="just"/>
            <a:r>
              <a:rPr lang="tr-TR" b="1" dirty="0">
                <a:solidFill>
                  <a:srgbClr val="FF0000"/>
                </a:solidFill>
                <a:latin typeface="Arial" panose="020B0604020202020204" pitchFamily="34" charset="0"/>
              </a:rPr>
              <a:t>2972 Sayılı Mahalli İdareler İle Mahalle Muhtarları ve İhtiyar Heyetleri Seçimi Hakkında </a:t>
            </a:r>
            <a:r>
              <a:rPr lang="tr-TR" b="1" dirty="0" smtClean="0">
                <a:solidFill>
                  <a:srgbClr val="FF0000"/>
                </a:solidFill>
                <a:latin typeface="Arial" panose="020B0604020202020204" pitchFamily="34" charset="0"/>
              </a:rPr>
              <a:t>Kanun</a:t>
            </a:r>
          </a:p>
          <a:p>
            <a:pPr algn="just"/>
            <a:r>
              <a:rPr lang="tr-TR" b="1" dirty="0" smtClean="0">
                <a:latin typeface="Arial" panose="020B0604020202020204" pitchFamily="34" charset="0"/>
              </a:rPr>
              <a:t>Boşalan </a:t>
            </a:r>
            <a:r>
              <a:rPr lang="tr-TR" b="1" dirty="0">
                <a:latin typeface="Arial" panose="020B0604020202020204" pitchFamily="34" charset="0"/>
              </a:rPr>
              <a:t>muhtarlık, ihtiyar meclisi ve heyeti üyeliği için seçim yapılması:</a:t>
            </a:r>
          </a:p>
          <a:p>
            <a:pPr algn="just"/>
            <a:r>
              <a:rPr lang="tr-TR" b="1" dirty="0" smtClean="0">
                <a:latin typeface="Arial" panose="020B0604020202020204" pitchFamily="34" charset="0"/>
              </a:rPr>
              <a:t>Madde </a:t>
            </a:r>
            <a:r>
              <a:rPr lang="tr-TR" b="1" dirty="0">
                <a:latin typeface="Arial" panose="020B0604020202020204" pitchFamily="34" charset="0"/>
              </a:rPr>
              <a:t>33 – </a:t>
            </a:r>
            <a:r>
              <a:rPr lang="tr-TR" dirty="0">
                <a:latin typeface="Arial" panose="020B0604020202020204" pitchFamily="34" charset="0"/>
              </a:rPr>
              <a:t>Köy veya mahalle muhtarlığının herhangi bir sebeple boşalması halinde ihtiyar meclisi veya heyetinin birinci üyesi durumu, yazılı olarak ilgili seçim kuruluna ve mahallin en büyük mülkiye amirine bildirmek zorundadır.</a:t>
            </a:r>
          </a:p>
          <a:p>
            <a:pPr algn="just"/>
            <a:r>
              <a:rPr lang="tr-TR" dirty="0" smtClean="0">
                <a:latin typeface="Arial" panose="020B0604020202020204" pitchFamily="34" charset="0"/>
              </a:rPr>
              <a:t>Boşalan </a:t>
            </a:r>
            <a:r>
              <a:rPr lang="tr-TR" dirty="0">
                <a:latin typeface="Arial" panose="020B0604020202020204" pitchFamily="34" charset="0"/>
              </a:rPr>
              <a:t>muhtarlıklar için her yıl haziran ayının ilk pazar günü seçim yapılır. Seçim yapılıncaya kadar muhtarlık görevi mahallin en büyük mülkiye amiri tarafından atanacak muhtar vekili tarafından yürütülür.</a:t>
            </a:r>
          </a:p>
          <a:p>
            <a:pPr algn="just"/>
            <a:r>
              <a:rPr lang="tr-TR" dirty="0" smtClean="0">
                <a:latin typeface="Arial" panose="020B0604020202020204" pitchFamily="34" charset="0"/>
              </a:rPr>
              <a:t>Seçim </a:t>
            </a:r>
            <a:r>
              <a:rPr lang="tr-TR" dirty="0">
                <a:latin typeface="Arial" panose="020B0604020202020204" pitchFamily="34" charset="0"/>
              </a:rPr>
              <a:t>döneminin sona ermesinden önce ihtiyar meclisi veya heyeti üye sayısının yedeklerinin de getirilmesinden sonra üye tamsayısının, köylerde tabii üyeler hariç, yarısına düşmesi halinde, muhtar, durumu bir hafta içinde ilgili seçim kurulu başkanlığına ve bilgi için de mahallin en büyük mülkiye amirine bildirmeye mecburdur. </a:t>
            </a:r>
          </a:p>
          <a:p>
            <a:pPr algn="just"/>
            <a:r>
              <a:rPr lang="tr-TR" dirty="0" smtClean="0">
                <a:latin typeface="Arial" panose="020B0604020202020204" pitchFamily="34" charset="0"/>
              </a:rPr>
              <a:t>Bu </a:t>
            </a:r>
            <a:r>
              <a:rPr lang="tr-TR" dirty="0">
                <a:latin typeface="Arial" panose="020B0604020202020204" pitchFamily="34" charset="0"/>
              </a:rPr>
              <a:t>bildirim üzerine ilçe seçim kurulu başkanlığınca durum 48 saat içinde ilan edilir. İlan tarihinden sonra gelen 60 </a:t>
            </a:r>
            <a:r>
              <a:rPr lang="tr-TR" dirty="0" err="1">
                <a:latin typeface="Arial" panose="020B0604020202020204" pitchFamily="34" charset="0"/>
              </a:rPr>
              <a:t>ıncı</a:t>
            </a:r>
            <a:r>
              <a:rPr lang="tr-TR" dirty="0">
                <a:latin typeface="Arial" panose="020B0604020202020204" pitchFamily="34" charset="0"/>
              </a:rPr>
              <a:t> günü takip eden ilk pazar günü oy verilir.</a:t>
            </a:r>
          </a:p>
          <a:p>
            <a:pPr algn="just"/>
            <a:r>
              <a:rPr lang="tr-TR" dirty="0" smtClean="0">
                <a:latin typeface="Arial" panose="020B0604020202020204" pitchFamily="34" charset="0"/>
              </a:rPr>
              <a:t>İhtiyar </a:t>
            </a:r>
            <a:r>
              <a:rPr lang="tr-TR" dirty="0">
                <a:latin typeface="Arial" panose="020B0604020202020204" pitchFamily="34" charset="0"/>
              </a:rPr>
              <a:t>meclisi veya heyeti seçiminin yapılması gerektiği hallerde köy veya mahalle muhtarlığı da boşalmış ise, haziran ayı beklenmeksizin her iki seçim beraber yapılır.</a:t>
            </a:r>
          </a:p>
          <a:p>
            <a:pPr algn="just"/>
            <a:r>
              <a:rPr lang="tr-TR" dirty="0">
                <a:latin typeface="Arial" panose="020B0604020202020204" pitchFamily="34" charset="0"/>
              </a:rPr>
              <a:t> </a:t>
            </a:r>
          </a:p>
          <a:p>
            <a:pPr algn="just"/>
            <a:endParaRPr lang="tr-TR" dirty="0">
              <a:latin typeface="Arial" panose="020B0604020202020204" pitchFamily="34" charset="0"/>
            </a:endParaRPr>
          </a:p>
          <a:p>
            <a:pPr algn="just"/>
            <a:endParaRPr lang="tr-TR" dirty="0">
              <a:latin typeface="Arial" panose="020B0604020202020204" pitchFamily="34" charset="0"/>
            </a:endParaRPr>
          </a:p>
          <a:p>
            <a:pPr algn="just"/>
            <a:r>
              <a:rPr lang="tr-TR" dirty="0" smtClean="0">
                <a:latin typeface="Arial" panose="020B0604020202020204" pitchFamily="34" charset="0"/>
              </a:rPr>
              <a:t> </a:t>
            </a:r>
            <a:endParaRPr lang="tr-TR"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340472832"/>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517793" y="1410159"/>
            <a:ext cx="7998245" cy="4125232"/>
          </a:xfrm>
          <a:prstGeom prst="rect">
            <a:avLst/>
          </a:prstGeom>
        </p:spPr>
        <p:txBody>
          <a:bodyPr wrap="square">
            <a:spAutoFit/>
          </a:bodyPr>
          <a:lstStyle/>
          <a:p>
            <a:pPr algn="ctr">
              <a:lnSpc>
                <a:spcPct val="107000"/>
              </a:lnSpc>
              <a:spcAft>
                <a:spcPts val="800"/>
              </a:spcAft>
            </a:pPr>
            <a:r>
              <a:rPr lang="tr-TR" sz="2000" b="1" dirty="0">
                <a:ea typeface="Calibri" panose="020F0502020204030204" pitchFamily="34" charset="0"/>
                <a:cs typeface="Times New Roman" panose="02020603050405020304" pitchFamily="18" charset="0"/>
              </a:rPr>
              <a:t>442 SAYILI KÖY KANUNU</a:t>
            </a:r>
            <a:endParaRPr lang="tr-TR" sz="1600" dirty="0">
              <a:ea typeface="Calibri" panose="020F0502020204030204" pitchFamily="34" charset="0"/>
              <a:cs typeface="Times New Roman" panose="02020603050405020304" pitchFamily="18" charset="0"/>
            </a:endParaRPr>
          </a:p>
          <a:p>
            <a:pPr algn="just">
              <a:spcAft>
                <a:spcPts val="0"/>
              </a:spcAft>
            </a:pPr>
            <a:r>
              <a:rPr lang="tr-TR" b="1" dirty="0">
                <a:solidFill>
                  <a:srgbClr val="000000"/>
                </a:solidFill>
                <a:latin typeface="Times New Roman" panose="02020603050405020304" pitchFamily="18" charset="0"/>
                <a:ea typeface="Times New Roman" panose="02020603050405020304" pitchFamily="18" charset="0"/>
              </a:rPr>
              <a:t>Madde 10 –</a:t>
            </a:r>
            <a:r>
              <a:rPr lang="tr-TR" dirty="0">
                <a:solidFill>
                  <a:srgbClr val="000000"/>
                </a:solidFill>
                <a:latin typeface="Times New Roman" panose="02020603050405020304" pitchFamily="18" charset="0"/>
                <a:ea typeface="Times New Roman" panose="02020603050405020304" pitchFamily="18" charset="0"/>
              </a:rPr>
              <a:t> Muhtar, köyün başıdır. İşbu kanuna göre köy işlerinde söz söylemek, emir vermek ve emrini yaptırmak muhtarın hakkıdır.</a:t>
            </a:r>
            <a:endParaRPr lang="tr-TR" dirty="0">
              <a:latin typeface="Times New Roman" panose="02020603050405020304" pitchFamily="18" charset="0"/>
              <a:ea typeface="Times New Roman" panose="02020603050405020304" pitchFamily="18" charset="0"/>
            </a:endParaRPr>
          </a:p>
          <a:p>
            <a:pPr algn="just">
              <a:spcAft>
                <a:spcPts val="0"/>
              </a:spcAft>
            </a:pPr>
            <a:r>
              <a:rPr lang="tr-TR" dirty="0">
                <a:solidFill>
                  <a:srgbClr val="000000"/>
                </a:solidFill>
                <a:latin typeface="Times New Roman" panose="02020603050405020304" pitchFamily="18" charset="0"/>
                <a:ea typeface="Times New Roman" panose="02020603050405020304" pitchFamily="18" charset="0"/>
              </a:rPr>
              <a:t>             Muhtar Devletin memurudur. Devlet işlerinde vazifesini (36) </a:t>
            </a:r>
            <a:r>
              <a:rPr lang="tr-TR" dirty="0" err="1">
                <a:solidFill>
                  <a:srgbClr val="000000"/>
                </a:solidFill>
                <a:latin typeface="Times New Roman" panose="02020603050405020304" pitchFamily="18" charset="0"/>
                <a:ea typeface="Times New Roman" panose="02020603050405020304" pitchFamily="18" charset="0"/>
              </a:rPr>
              <a:t>ncı</a:t>
            </a:r>
            <a:r>
              <a:rPr lang="tr-TR" dirty="0">
                <a:solidFill>
                  <a:srgbClr val="000000"/>
                </a:solidFill>
                <a:latin typeface="Times New Roman" panose="02020603050405020304" pitchFamily="18" charset="0"/>
                <a:ea typeface="Times New Roman" panose="02020603050405020304" pitchFamily="18" charset="0"/>
              </a:rPr>
              <a:t> maddeye göre yapar.</a:t>
            </a:r>
            <a:endParaRPr lang="tr-TR" dirty="0">
              <a:latin typeface="Times New Roman" panose="02020603050405020304" pitchFamily="18" charset="0"/>
              <a:ea typeface="Times New Roman" panose="02020603050405020304" pitchFamily="18" charset="0"/>
            </a:endParaRPr>
          </a:p>
          <a:p>
            <a:pPr algn="just">
              <a:spcAft>
                <a:spcPts val="0"/>
              </a:spcAft>
            </a:pPr>
            <a:r>
              <a:rPr lang="tr-TR" b="1" dirty="0">
                <a:solidFill>
                  <a:srgbClr val="000000"/>
                </a:solidFill>
                <a:latin typeface="Times New Roman" panose="02020603050405020304" pitchFamily="18" charset="0"/>
                <a:ea typeface="Times New Roman" panose="02020603050405020304" pitchFamily="18" charset="0"/>
              </a:rPr>
              <a:t>Madde 11 –</a:t>
            </a:r>
            <a:r>
              <a:rPr lang="tr-TR" dirty="0">
                <a:solidFill>
                  <a:srgbClr val="000000"/>
                </a:solidFill>
                <a:latin typeface="Times New Roman" panose="02020603050405020304" pitchFamily="18" charset="0"/>
                <a:ea typeface="Times New Roman" panose="02020603050405020304" pitchFamily="18" charset="0"/>
              </a:rPr>
              <a:t> Köy muhtarının ve yapacağı işte köy muhtarıyla birlik olanlara köy işlerinde fenalıkları anlaşılırsa Devlet memuru gibi muhakeme edilirler ve ceza görürler .</a:t>
            </a:r>
            <a:endParaRPr lang="tr-TR" dirty="0">
              <a:latin typeface="Times New Roman" panose="02020603050405020304" pitchFamily="18" charset="0"/>
              <a:ea typeface="Times New Roman" panose="02020603050405020304" pitchFamily="18" charset="0"/>
            </a:endParaRPr>
          </a:p>
          <a:p>
            <a:pPr algn="just">
              <a:spcAft>
                <a:spcPts val="0"/>
              </a:spcAft>
            </a:pPr>
            <a:r>
              <a:rPr lang="tr-TR" b="1" dirty="0">
                <a:solidFill>
                  <a:srgbClr val="000000"/>
                </a:solidFill>
                <a:latin typeface="Times New Roman" panose="02020603050405020304" pitchFamily="18" charset="0"/>
                <a:ea typeface="Times New Roman" panose="02020603050405020304" pitchFamily="18" charset="0"/>
              </a:rPr>
              <a:t>Madde 20 – (Değişik: 26/10/1933 - 2329/1 </a:t>
            </a:r>
            <a:r>
              <a:rPr lang="tr-TR" b="1" dirty="0" err="1">
                <a:solidFill>
                  <a:srgbClr val="000000"/>
                </a:solidFill>
                <a:latin typeface="Times New Roman" panose="02020603050405020304" pitchFamily="18" charset="0"/>
                <a:ea typeface="Times New Roman" panose="02020603050405020304" pitchFamily="18" charset="0"/>
              </a:rPr>
              <a:t>md.</a:t>
            </a:r>
            <a:r>
              <a:rPr lang="tr-TR" b="1" dirty="0">
                <a:solidFill>
                  <a:srgbClr val="000000"/>
                </a:solidFill>
                <a:latin typeface="Times New Roman" panose="02020603050405020304" pitchFamily="18" charset="0"/>
                <a:ea typeface="Times New Roman" panose="02020603050405020304" pitchFamily="18" charset="0"/>
              </a:rPr>
              <a:t>)</a:t>
            </a:r>
            <a:endParaRPr lang="tr-TR" dirty="0">
              <a:latin typeface="Times New Roman" panose="02020603050405020304" pitchFamily="18" charset="0"/>
              <a:ea typeface="Times New Roman" panose="02020603050405020304" pitchFamily="18" charset="0"/>
            </a:endParaRPr>
          </a:p>
          <a:p>
            <a:pPr algn="just">
              <a:spcAft>
                <a:spcPts val="0"/>
              </a:spcAft>
            </a:pPr>
            <a:r>
              <a:rPr lang="tr-TR" dirty="0">
                <a:solidFill>
                  <a:srgbClr val="000000"/>
                </a:solidFill>
                <a:latin typeface="Times New Roman" panose="02020603050405020304" pitchFamily="18" charset="0"/>
                <a:ea typeface="Times New Roman" panose="02020603050405020304" pitchFamily="18" charset="0"/>
              </a:rPr>
              <a:t>             Her köyde bir köy derneği, bir köy muhtarı, bir de ihtiyar meclisi bulunur. Köyde 24 üncü maddeye göre köy muhtarını ve ihtiyar meclisi azalarını seçmeğe hakkı olan kadın ve erkek köylülerin toplanmasına köy derneği derler. Köy muhtarı ve ihtiyar meclisi azaları doğrudan doğruya köy derneği tarafından ve köylü kadın ve erkekler arasından seçilir. Köy muhtarı ihtiyar meclisinin başıdır</a:t>
            </a:r>
            <a:r>
              <a:rPr lang="tr-TR" dirty="0" smtClean="0">
                <a:solidFill>
                  <a:srgbClr val="000000"/>
                </a:solidFill>
                <a:latin typeface="Times New Roman" panose="02020603050405020304" pitchFamily="18" charset="0"/>
                <a:ea typeface="Times New Roman" panose="02020603050405020304" pitchFamily="18" charset="0"/>
              </a:rPr>
              <a:t>.</a:t>
            </a:r>
            <a:endParaRPr lang="tr-TR"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5925814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07624" y="1476260"/>
            <a:ext cx="8284684" cy="2031325"/>
          </a:xfrm>
          <a:prstGeom prst="rect">
            <a:avLst/>
          </a:prstGeom>
        </p:spPr>
        <p:txBody>
          <a:bodyPr wrap="square">
            <a:spAutoFit/>
          </a:bodyPr>
          <a:lstStyle/>
          <a:p>
            <a:pPr algn="just">
              <a:spcAft>
                <a:spcPts val="0"/>
              </a:spcAft>
            </a:pPr>
            <a:r>
              <a:rPr lang="tr-TR" b="1" dirty="0">
                <a:solidFill>
                  <a:srgbClr val="000000"/>
                </a:solidFill>
                <a:latin typeface="Times New Roman" panose="02020603050405020304" pitchFamily="18" charset="0"/>
                <a:ea typeface="Times New Roman" panose="02020603050405020304" pitchFamily="18" charset="0"/>
              </a:rPr>
              <a:t>Madde 30 – (Değişik: 26/10/1983 - 2329/2 </a:t>
            </a:r>
            <a:r>
              <a:rPr lang="tr-TR" b="1" dirty="0" err="1">
                <a:solidFill>
                  <a:srgbClr val="000000"/>
                </a:solidFill>
                <a:latin typeface="Times New Roman" panose="02020603050405020304" pitchFamily="18" charset="0"/>
                <a:ea typeface="Times New Roman" panose="02020603050405020304" pitchFamily="18" charset="0"/>
              </a:rPr>
              <a:t>md.</a:t>
            </a:r>
            <a:r>
              <a:rPr lang="tr-TR" b="1" dirty="0">
                <a:solidFill>
                  <a:srgbClr val="000000"/>
                </a:solidFill>
                <a:latin typeface="Times New Roman" panose="02020603050405020304" pitchFamily="18" charset="0"/>
                <a:ea typeface="Times New Roman" panose="02020603050405020304" pitchFamily="18" charset="0"/>
              </a:rPr>
              <a:t>)</a:t>
            </a:r>
            <a:endParaRPr lang="tr-TR" dirty="0">
              <a:latin typeface="Times New Roman" panose="02020603050405020304" pitchFamily="18" charset="0"/>
              <a:ea typeface="Times New Roman" panose="02020603050405020304" pitchFamily="18" charset="0"/>
            </a:endParaRPr>
          </a:p>
          <a:p>
            <a:pPr algn="just">
              <a:spcAft>
                <a:spcPts val="0"/>
              </a:spcAft>
            </a:pPr>
            <a:r>
              <a:rPr lang="tr-TR" dirty="0">
                <a:solidFill>
                  <a:srgbClr val="000000"/>
                </a:solidFill>
                <a:latin typeface="Times New Roman" panose="02020603050405020304" pitchFamily="18" charset="0"/>
                <a:ea typeface="Times New Roman" panose="02020603050405020304" pitchFamily="18" charset="0"/>
              </a:rPr>
              <a:t>             Karı, koca, ana, baba, kız, oğul, gelin, güvey ve kardeşlerin ihtiyar meclisinde aza olarak bir arada bulunmaları yasaktır. Bunların seçilmiş olduğu görülür ise içlerinden en çok sayı kazanmış olan kadın veya erkek azalıkta bırakılır. Sayıları beraber olur ise evli olan, ikisi de evli ise yaşı büyük olan, yaşları da beraber ise çocuğu çok olan tercih olunur. Çocuk adedi de beraber olur ise kura çekilerek kurada adı önce çıkan azalığa alınır.</a:t>
            </a:r>
            <a:endParaRPr lang="tr-TR"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24831056"/>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51691" y="1861849"/>
            <a:ext cx="8372819" cy="4167423"/>
          </a:xfrm>
          <a:prstGeom prst="rect">
            <a:avLst/>
          </a:prstGeom>
        </p:spPr>
        <p:txBody>
          <a:bodyPr wrap="square">
            <a:spAutoFit/>
          </a:bodyPr>
          <a:lstStyle/>
          <a:p>
            <a:pPr algn="just">
              <a:lnSpc>
                <a:spcPct val="107000"/>
              </a:lnSpc>
              <a:spcAft>
                <a:spcPts val="0"/>
              </a:spcAft>
            </a:pPr>
            <a:r>
              <a:rPr lang="tr-TR" b="1" dirty="0">
                <a:solidFill>
                  <a:srgbClr val="000000"/>
                </a:solidFill>
                <a:latin typeface="+mj-lt"/>
                <a:ea typeface="Times New Roman" panose="02020603050405020304" pitchFamily="18" charset="0"/>
                <a:cs typeface="Times New Roman" panose="02020603050405020304" pitchFamily="18" charset="0"/>
              </a:rPr>
              <a:t>Madde 33 – (Değişik: 18/7/1963 - 286/2 </a:t>
            </a:r>
            <a:r>
              <a:rPr lang="tr-TR" b="1" dirty="0" err="1">
                <a:solidFill>
                  <a:srgbClr val="000000"/>
                </a:solidFill>
                <a:latin typeface="+mj-lt"/>
                <a:ea typeface="Times New Roman" panose="02020603050405020304" pitchFamily="18" charset="0"/>
                <a:cs typeface="Times New Roman" panose="02020603050405020304" pitchFamily="18" charset="0"/>
              </a:rPr>
              <a:t>md.</a:t>
            </a:r>
            <a:r>
              <a:rPr lang="tr-TR" b="1" dirty="0">
                <a:solidFill>
                  <a:srgbClr val="000000"/>
                </a:solidFill>
                <a:latin typeface="+mj-lt"/>
                <a:ea typeface="Times New Roman" panose="02020603050405020304" pitchFamily="18" charset="0"/>
                <a:cs typeface="Times New Roman" panose="02020603050405020304" pitchFamily="18" charset="0"/>
              </a:rPr>
              <a:t>)</a:t>
            </a:r>
            <a:endParaRPr lang="tr-TR"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tr-TR" dirty="0">
                <a:solidFill>
                  <a:srgbClr val="000000"/>
                </a:solidFill>
                <a:latin typeface="+mj-lt"/>
                <a:ea typeface="Times New Roman" panose="02020603050405020304" pitchFamily="18" charset="0"/>
                <a:cs typeface="Times New Roman" panose="02020603050405020304" pitchFamily="18" charset="0"/>
              </a:rPr>
              <a:t>      </a:t>
            </a:r>
            <a:r>
              <a:rPr lang="tr-T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Köy muhtarlığına ve ihtiyar meclisi üyeliğine seçildikten sonra:</a:t>
            </a:r>
            <a:endParaRPr lang="tr-TR"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  Kısıtlı veya kamu hizmetlerinden yasaklı olanlar,</a:t>
            </a:r>
            <a:endParaRPr lang="tr-TR"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İzinsiz olarak yabancı Devlet resmi hizmetlerinde bulunanlar,</a:t>
            </a:r>
            <a:endParaRPr lang="tr-TR"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3</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Ağır hapis cezasını gerektiren bir suçtan dolayı kesin olarak hüküm giyenler,</a:t>
            </a:r>
            <a:endParaRPr lang="tr-TR"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4</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Taksirli suçlar hariç olmak üzere 5 yıldan fazla hapis cezasıyla kesin olarak hüküm giyenler,</a:t>
            </a:r>
            <a:endParaRPr lang="tr-TR"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ts val="1200"/>
              </a:lnSpc>
              <a:spcAft>
                <a:spcPts val="0"/>
              </a:spcAft>
            </a:pP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5</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Zimmet, ihtilas, irtikap, rüşvet, hırsızlık, dolandırıcılık, sahtecilik, inancı kötüye kullanmak, dolanlı iflas gibi yüz kızartıcı suçlardan biri ile kesin olarak hüküm giymiş olanlar</a:t>
            </a:r>
            <a:r>
              <a:rPr lang="tr-T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tr-TR"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lnSpc>
                <a:spcPts val="1200"/>
              </a:lnSpc>
              <a:spcAft>
                <a:spcPts val="0"/>
              </a:spcAft>
            </a:pP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6</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Devletin, katma bütçeli idarelerin, özel idare ve belediyelerin, köylerin, İktisadi Devlet Teşekküllerinin veya bunlara bağlı daire ve müesseselerle ortaklarının ve imtiyazlı şirketlerin memur ve müstahdemi olanlar,</a:t>
            </a:r>
            <a:endParaRPr lang="tr-TR"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ts val="1200"/>
              </a:lnSpc>
              <a:spcAft>
                <a:spcPts val="0"/>
              </a:spcAft>
            </a:pP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7</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Cumhuriyet Senatosu üyesi, milletvekili, il genel meclisi üyesi, belediye meclisi üyesi, belediye başkanı olanlar,</a:t>
            </a:r>
            <a:endParaRPr lang="tr-TR"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ts val="1200"/>
              </a:lnSpc>
              <a:spcAft>
                <a:spcPts val="0"/>
              </a:spcAft>
            </a:pP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8</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Köy içlerinin müteahhidi, bu işlerle ilgili kimselerin kefili veya ortağı olanlar ve bu cihetlerden köye borçlu bulunanlar,</a:t>
            </a:r>
            <a:endParaRPr lang="tr-TR"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ts val="1200"/>
              </a:lnSpc>
              <a:spcAft>
                <a:spcPts val="0"/>
              </a:spcAft>
            </a:pP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Muhtar </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ve ihtiyar meclisi üyeliğinden, il veya ilçe idare kurulunca çıkarılırlar.</a:t>
            </a:r>
            <a:endParaRPr lang="tr-TR"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ts val="1200"/>
              </a:lnSpc>
              <a:spcAft>
                <a:spcPts val="0"/>
              </a:spcAft>
            </a:pP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Köy tüzel kişiliği ile davacı ve davalı olan muhtar ve ihtiyar meclisi üyeleri bu davalarda köy tüzel kişiliğini temsil edemezler. Yetkili temsilciyi köy derneği seçer.</a:t>
            </a:r>
            <a:endParaRPr lang="tr-TR"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9976840"/>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84741" y="1322024"/>
            <a:ext cx="8516039" cy="2554545"/>
          </a:xfrm>
          <a:prstGeom prst="rect">
            <a:avLst/>
          </a:prstGeom>
        </p:spPr>
        <p:txBody>
          <a:bodyPr wrap="square">
            <a:spAutoFit/>
          </a:bodyPr>
          <a:lstStyle/>
          <a:p>
            <a:pPr algn="just">
              <a:lnSpc>
                <a:spcPts val="1200"/>
              </a:lnSpc>
              <a:spcAft>
                <a:spcPts val="0"/>
              </a:spcAft>
            </a:pPr>
            <a:endParaRPr lang="tr-TR"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ts val="1200"/>
              </a:lnSpc>
              <a:spcAft>
                <a:spcPts val="0"/>
              </a:spcAft>
            </a:pPr>
            <a:endParaRPr lang="tr-TR"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ts val="1200"/>
              </a:lnSpc>
              <a:spcAft>
                <a:spcPts val="0"/>
              </a:spcAft>
            </a:pPr>
            <a:r>
              <a:rPr lang="tr-TR"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Madde </a:t>
            </a:r>
            <a:r>
              <a:rPr lang="tr-TR"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39 – </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Muhtar yazılarını köy katibine yazdırır. Köyde katip bulunmazsa bu işi köyün muallimine ve yoksa imamına yaptırır</a:t>
            </a:r>
            <a:r>
              <a:rPr lang="tr-T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ts val="1200"/>
              </a:lnSpc>
              <a:spcAft>
                <a:spcPts val="0"/>
              </a:spcAft>
            </a:pPr>
            <a:endParaRPr lang="tr-TR" dirty="0" smtClean="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ts val="1200"/>
              </a:lnSpc>
              <a:spcAft>
                <a:spcPts val="0"/>
              </a:spcAft>
            </a:pPr>
            <a:endParaRPr lang="tr-TR"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ts val="1200"/>
              </a:lnSpc>
              <a:spcAft>
                <a:spcPts val="0"/>
              </a:spcAft>
            </a:pPr>
            <a:r>
              <a:rPr lang="tr-TR"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Madde </a:t>
            </a:r>
            <a:r>
              <a:rPr lang="tr-TR"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40 – </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Köy muhtarının köylü faydasına olmayan kararlarını kaymakam bozabilir. Fakat, onun yerine kaymakam kendiliğinden karar veremez. Karar, gene köylü tarafından verilir</a:t>
            </a:r>
            <a:r>
              <a:rPr lang="tr-T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ts val="1200"/>
              </a:lnSpc>
              <a:spcAft>
                <a:spcPts val="0"/>
              </a:spcAft>
            </a:pPr>
            <a:endPar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ts val="1200"/>
              </a:lnSpc>
              <a:spcAft>
                <a:spcPts val="0"/>
              </a:spcAft>
            </a:pPr>
            <a:endParaRPr lang="tr-TR"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ts val="1200"/>
              </a:lnSpc>
              <a:spcAft>
                <a:spcPts val="0"/>
              </a:spcAft>
            </a:pPr>
            <a:r>
              <a:rPr lang="tr-TR"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Madde </a:t>
            </a:r>
            <a:r>
              <a:rPr lang="tr-TR"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41 – (Değişik: 18/7/1963 - 286/2 </a:t>
            </a:r>
            <a:r>
              <a:rPr lang="tr-TR"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md.</a:t>
            </a:r>
            <a:r>
              <a:rPr lang="tr-TR"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tr-TR"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ts val="1200"/>
              </a:lnSpc>
              <a:spcAft>
                <a:spcPts val="0"/>
              </a:spcAft>
            </a:pP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İl merkezine bağlı köylerde vali, ilçelere bağlı köylerde kaymakamlar, muhtarın köy işlerini ve kanunlarla verilen diğer görevlerini yapmadığını görürlerse muhtara yazılı ihtarda bulunurlar. Buna rağmen iş görmeyen muhtar, yetkili idare kurulu kararıyla görevinden uzaklaştırılır.</a:t>
            </a:r>
            <a:endParaRPr lang="tr-TR"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000714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4952999" y="2042035"/>
            <a:ext cx="3242733" cy="369332"/>
          </a:xfrm>
          <a:prstGeom prst="rect">
            <a:avLst/>
          </a:prstGeom>
        </p:spPr>
        <p:txBody>
          <a:bodyPr wrap="square">
            <a:spAutoFit/>
          </a:bodyPr>
          <a:lstStyle/>
          <a:p>
            <a:pPr algn="ctr"/>
            <a:endParaRPr lang="tr-TR" altLang="tr-TR" dirty="0">
              <a:solidFill>
                <a:srgbClr val="000000"/>
              </a:solidFill>
              <a:latin typeface="Tahoma" pitchFamily="34" charset="0"/>
              <a:cs typeface="Arial" charset="0"/>
            </a:endParaRPr>
          </a:p>
        </p:txBody>
      </p:sp>
      <p:sp>
        <p:nvSpPr>
          <p:cNvPr id="5" name="Dikdörtgen 4"/>
          <p:cNvSpPr/>
          <p:nvPr/>
        </p:nvSpPr>
        <p:spPr>
          <a:xfrm>
            <a:off x="838200" y="3671838"/>
            <a:ext cx="7509931" cy="369332"/>
          </a:xfrm>
          <a:prstGeom prst="rect">
            <a:avLst/>
          </a:prstGeom>
        </p:spPr>
        <p:txBody>
          <a:bodyPr wrap="square">
            <a:spAutoFit/>
          </a:bodyPr>
          <a:lstStyle/>
          <a:p>
            <a:pPr algn="just"/>
            <a:r>
              <a:rPr lang="tr-TR" altLang="tr-TR" dirty="0">
                <a:solidFill>
                  <a:schemeClr val="tx2"/>
                </a:solidFill>
                <a:latin typeface="Tahoma" pitchFamily="34" charset="0"/>
                <a:cs typeface="Arial" charset="0"/>
              </a:rPr>
              <a:t>	</a:t>
            </a:r>
          </a:p>
        </p:txBody>
      </p:sp>
      <p:sp>
        <p:nvSpPr>
          <p:cNvPr id="2" name="Dikdörtgen 1"/>
          <p:cNvSpPr/>
          <p:nvPr/>
        </p:nvSpPr>
        <p:spPr>
          <a:xfrm>
            <a:off x="1430867" y="1582341"/>
            <a:ext cx="6595533" cy="369332"/>
          </a:xfrm>
          <a:prstGeom prst="rect">
            <a:avLst/>
          </a:prstGeom>
        </p:spPr>
        <p:txBody>
          <a:bodyPr wrap="square">
            <a:spAutoFit/>
          </a:bodyPr>
          <a:lstStyle/>
          <a:p>
            <a:endParaRPr lang="tr-TR" altLang="tr-TR" dirty="0">
              <a:solidFill>
                <a:srgbClr val="000000"/>
              </a:solidFill>
              <a:latin typeface="Tahoma" pitchFamily="34" charset="0"/>
              <a:cs typeface="Arial" charset="0"/>
            </a:endParaRPr>
          </a:p>
        </p:txBody>
      </p:sp>
      <p:sp>
        <p:nvSpPr>
          <p:cNvPr id="8" name="Dikdörtgen 7"/>
          <p:cNvSpPr/>
          <p:nvPr/>
        </p:nvSpPr>
        <p:spPr>
          <a:xfrm>
            <a:off x="618067" y="1443841"/>
            <a:ext cx="7730065" cy="369332"/>
          </a:xfrm>
          <a:prstGeom prst="rect">
            <a:avLst/>
          </a:prstGeom>
        </p:spPr>
        <p:txBody>
          <a:bodyPr wrap="square">
            <a:spAutoFit/>
          </a:bodyPr>
          <a:lstStyle/>
          <a:p>
            <a:pPr algn="ctr"/>
            <a:r>
              <a:rPr lang="tr-TR" altLang="tr-TR" dirty="0">
                <a:solidFill>
                  <a:srgbClr val="00FFFF"/>
                </a:solidFill>
                <a:latin typeface="Tahoma" pitchFamily="34" charset="0"/>
                <a:cs typeface="Arial" charset="0"/>
              </a:rPr>
              <a:t>	</a:t>
            </a:r>
            <a:endParaRPr lang="tr-TR" altLang="tr-TR" dirty="0">
              <a:solidFill>
                <a:srgbClr val="FF0000"/>
              </a:solidFill>
              <a:latin typeface="Tahoma" pitchFamily="34" charset="0"/>
              <a:cs typeface="Arial" charset="0"/>
            </a:endParaRPr>
          </a:p>
        </p:txBody>
      </p:sp>
      <p:sp>
        <p:nvSpPr>
          <p:cNvPr id="4" name="Dikdörtgen 3"/>
          <p:cNvSpPr/>
          <p:nvPr/>
        </p:nvSpPr>
        <p:spPr>
          <a:xfrm>
            <a:off x="0" y="1255792"/>
            <a:ext cx="9144000" cy="5570756"/>
          </a:xfrm>
          <a:prstGeom prst="rect">
            <a:avLst/>
          </a:prstGeom>
        </p:spPr>
        <p:txBody>
          <a:bodyPr wrap="square">
            <a:spAutoFit/>
          </a:bodyPr>
          <a:lstStyle/>
          <a:p>
            <a:pPr algn="just"/>
            <a:r>
              <a:rPr lang="tr-TR" sz="2400" b="1" dirty="0" smtClean="0">
                <a:solidFill>
                  <a:srgbClr val="FF0000"/>
                </a:solidFill>
                <a:latin typeface="Arial" panose="020B0604020202020204" pitchFamily="34" charset="0"/>
              </a:rPr>
              <a:t>Hayvan </a:t>
            </a:r>
            <a:r>
              <a:rPr lang="tr-TR" sz="2400" b="1" dirty="0">
                <a:solidFill>
                  <a:srgbClr val="FF0000"/>
                </a:solidFill>
                <a:latin typeface="Arial" panose="020B0604020202020204" pitchFamily="34" charset="0"/>
              </a:rPr>
              <a:t>Sağlığı ve Zabıtası Yönetmeliği</a:t>
            </a:r>
            <a:endParaRPr lang="tr-TR" sz="2400" dirty="0">
              <a:solidFill>
                <a:srgbClr val="FF0000"/>
              </a:solidFill>
              <a:latin typeface="Arial" panose="020B0604020202020204" pitchFamily="34" charset="0"/>
            </a:endParaRPr>
          </a:p>
          <a:p>
            <a:pPr algn="just"/>
            <a:r>
              <a:rPr lang="tr-TR" sz="2400" b="1" dirty="0">
                <a:solidFill>
                  <a:srgbClr val="FF0000"/>
                </a:solidFill>
                <a:latin typeface="Arial" panose="020B0604020202020204" pitchFamily="34" charset="0"/>
              </a:rPr>
              <a:t>Bakanlar kurulu kararının tarihi : 22.2.1989, </a:t>
            </a:r>
            <a:r>
              <a:rPr lang="tr-TR" sz="2400" b="1" dirty="0" err="1">
                <a:solidFill>
                  <a:srgbClr val="FF0000"/>
                </a:solidFill>
                <a:latin typeface="Arial" panose="020B0604020202020204" pitchFamily="34" charset="0"/>
              </a:rPr>
              <a:t>no</a:t>
            </a:r>
            <a:r>
              <a:rPr lang="tr-TR" sz="2400" b="1" dirty="0">
                <a:solidFill>
                  <a:srgbClr val="FF0000"/>
                </a:solidFill>
                <a:latin typeface="Arial" panose="020B0604020202020204" pitchFamily="34" charset="0"/>
              </a:rPr>
              <a:t> : 89/13838</a:t>
            </a:r>
          </a:p>
          <a:p>
            <a:pPr algn="just"/>
            <a:endParaRPr lang="tr-TR" altLang="tr-TR" sz="2400" b="1" dirty="0" smtClean="0">
              <a:solidFill>
                <a:srgbClr val="1B657F"/>
              </a:solidFill>
              <a:latin typeface="Arial" panose="020B0604020202020204" pitchFamily="34" charset="0"/>
              <a:ea typeface="Calibri" panose="020F0502020204030204" pitchFamily="34" charset="0"/>
            </a:endParaRPr>
          </a:p>
          <a:p>
            <a:pPr algn="just"/>
            <a:r>
              <a:rPr lang="tr-TR" sz="2400" b="1" dirty="0">
                <a:latin typeface="Arial" panose="020B0604020202020204" pitchFamily="34" charset="0"/>
              </a:rPr>
              <a:t>15-Menşe Şahadetnamesi Düzenleme </a:t>
            </a:r>
            <a:r>
              <a:rPr lang="tr-TR" sz="2400" b="1" dirty="0" smtClean="0">
                <a:latin typeface="Arial" panose="020B0604020202020204" pitchFamily="34" charset="0"/>
              </a:rPr>
              <a:t>Yetkisi:</a:t>
            </a:r>
            <a:endParaRPr lang="tr-TR" sz="2400" dirty="0">
              <a:latin typeface="Arial" panose="020B0604020202020204" pitchFamily="34" charset="0"/>
            </a:endParaRPr>
          </a:p>
          <a:p>
            <a:pPr algn="just"/>
            <a:r>
              <a:rPr lang="tr-TR" sz="2400" b="1" dirty="0" smtClean="0">
                <a:latin typeface="Arial" panose="020B0604020202020204" pitchFamily="34" charset="0"/>
              </a:rPr>
              <a:t>Madde </a:t>
            </a:r>
            <a:r>
              <a:rPr lang="tr-TR" sz="2400" b="1" dirty="0">
                <a:latin typeface="Arial" panose="020B0604020202020204" pitchFamily="34" charset="0"/>
              </a:rPr>
              <a:t>64 – </a:t>
            </a:r>
            <a:r>
              <a:rPr lang="tr-TR" sz="2400" dirty="0">
                <a:latin typeface="Arial" panose="020B0604020202020204" pitchFamily="34" charset="0"/>
              </a:rPr>
              <a:t>Mahalli pazarlara sahipleri veya satıcıları tarafından getirilen hayvanlar için çıktıkları </a:t>
            </a:r>
            <a:r>
              <a:rPr lang="tr-TR" sz="2400" b="1" dirty="0">
                <a:latin typeface="Arial" panose="020B0604020202020204" pitchFamily="34" charset="0"/>
              </a:rPr>
              <a:t>yerin muhtarlığı veya belediyesinden</a:t>
            </a:r>
            <a:r>
              <a:rPr lang="tr-TR" sz="2400" dirty="0">
                <a:latin typeface="Arial" panose="020B0604020202020204" pitchFamily="34" charset="0"/>
              </a:rPr>
              <a:t> menşe şahadetnamesi alınır. Mahalli pazarlarda satışı yapılan ve başka il veya ilçelere nakledilecek hayvanlar için, varsa o yerdeki hükümet veteriner hekimi, yoksa en yakın il veya ilçe hükümet veteriner hekimi menşe şahadetnamesinde yazılı hayvanları muayene ederek veteriner sağlık raporu düzenler. Mahalli pazarlara köyden getirilen kanatlı hayvanlar için menşe şahadetnamesi aranmaz.</a:t>
            </a:r>
          </a:p>
          <a:p>
            <a:pPr algn="just"/>
            <a:r>
              <a:rPr lang="tr-TR" sz="2400" dirty="0">
                <a:latin typeface="Arial" panose="020B0604020202020204" pitchFamily="34" charset="0"/>
              </a:rPr>
              <a:t> </a:t>
            </a:r>
          </a:p>
          <a:p>
            <a:pPr algn="ctr"/>
            <a:r>
              <a:rPr lang="tr-TR" altLang="tr-TR" sz="20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       </a:t>
            </a:r>
            <a:endParaRPr lang="tr-TR" altLang="tr-TR" sz="2000" b="1"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4914372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4952999" y="2042035"/>
            <a:ext cx="3242733" cy="369332"/>
          </a:xfrm>
          <a:prstGeom prst="rect">
            <a:avLst/>
          </a:prstGeom>
        </p:spPr>
        <p:txBody>
          <a:bodyPr wrap="square">
            <a:spAutoFit/>
          </a:bodyPr>
          <a:lstStyle/>
          <a:p>
            <a:pPr algn="ctr"/>
            <a:endParaRPr lang="tr-TR" altLang="tr-TR" dirty="0">
              <a:solidFill>
                <a:srgbClr val="000000"/>
              </a:solidFill>
              <a:latin typeface="Tahoma" pitchFamily="34" charset="0"/>
              <a:cs typeface="Arial" charset="0"/>
            </a:endParaRPr>
          </a:p>
        </p:txBody>
      </p:sp>
      <p:sp>
        <p:nvSpPr>
          <p:cNvPr id="5" name="Dikdörtgen 4"/>
          <p:cNvSpPr/>
          <p:nvPr/>
        </p:nvSpPr>
        <p:spPr>
          <a:xfrm>
            <a:off x="838200" y="3671838"/>
            <a:ext cx="7509931" cy="369332"/>
          </a:xfrm>
          <a:prstGeom prst="rect">
            <a:avLst/>
          </a:prstGeom>
        </p:spPr>
        <p:txBody>
          <a:bodyPr wrap="square">
            <a:spAutoFit/>
          </a:bodyPr>
          <a:lstStyle/>
          <a:p>
            <a:pPr algn="just"/>
            <a:r>
              <a:rPr lang="tr-TR" altLang="tr-TR" dirty="0">
                <a:solidFill>
                  <a:schemeClr val="tx2"/>
                </a:solidFill>
                <a:latin typeface="Tahoma" pitchFamily="34" charset="0"/>
                <a:cs typeface="Arial" charset="0"/>
              </a:rPr>
              <a:t>	</a:t>
            </a:r>
          </a:p>
        </p:txBody>
      </p:sp>
      <p:sp>
        <p:nvSpPr>
          <p:cNvPr id="2" name="Dikdörtgen 1"/>
          <p:cNvSpPr/>
          <p:nvPr/>
        </p:nvSpPr>
        <p:spPr>
          <a:xfrm>
            <a:off x="1430867" y="1582341"/>
            <a:ext cx="6595533" cy="369332"/>
          </a:xfrm>
          <a:prstGeom prst="rect">
            <a:avLst/>
          </a:prstGeom>
        </p:spPr>
        <p:txBody>
          <a:bodyPr wrap="square">
            <a:spAutoFit/>
          </a:bodyPr>
          <a:lstStyle/>
          <a:p>
            <a:endParaRPr lang="tr-TR" altLang="tr-TR" dirty="0">
              <a:solidFill>
                <a:srgbClr val="000000"/>
              </a:solidFill>
              <a:latin typeface="Tahoma" pitchFamily="34" charset="0"/>
              <a:cs typeface="Arial" charset="0"/>
            </a:endParaRPr>
          </a:p>
        </p:txBody>
      </p:sp>
      <p:sp>
        <p:nvSpPr>
          <p:cNvPr id="8" name="Dikdörtgen 7"/>
          <p:cNvSpPr/>
          <p:nvPr/>
        </p:nvSpPr>
        <p:spPr>
          <a:xfrm>
            <a:off x="618067" y="1443841"/>
            <a:ext cx="7730065" cy="369332"/>
          </a:xfrm>
          <a:prstGeom prst="rect">
            <a:avLst/>
          </a:prstGeom>
        </p:spPr>
        <p:txBody>
          <a:bodyPr wrap="square">
            <a:spAutoFit/>
          </a:bodyPr>
          <a:lstStyle/>
          <a:p>
            <a:pPr algn="ctr"/>
            <a:r>
              <a:rPr lang="tr-TR" altLang="tr-TR" dirty="0">
                <a:solidFill>
                  <a:srgbClr val="00FFFF"/>
                </a:solidFill>
                <a:latin typeface="Tahoma" pitchFamily="34" charset="0"/>
                <a:cs typeface="Arial" charset="0"/>
              </a:rPr>
              <a:t>	</a:t>
            </a:r>
            <a:endParaRPr lang="tr-TR" altLang="tr-TR" dirty="0">
              <a:solidFill>
                <a:srgbClr val="FF0000"/>
              </a:solidFill>
              <a:latin typeface="Tahoma" pitchFamily="34" charset="0"/>
              <a:cs typeface="Arial" charset="0"/>
            </a:endParaRPr>
          </a:p>
        </p:txBody>
      </p:sp>
      <p:sp>
        <p:nvSpPr>
          <p:cNvPr id="4" name="Dikdörtgen 3"/>
          <p:cNvSpPr/>
          <p:nvPr/>
        </p:nvSpPr>
        <p:spPr>
          <a:xfrm>
            <a:off x="0" y="1443841"/>
            <a:ext cx="9144000" cy="4893647"/>
          </a:xfrm>
          <a:prstGeom prst="rect">
            <a:avLst/>
          </a:prstGeom>
        </p:spPr>
        <p:txBody>
          <a:bodyPr wrap="square">
            <a:spAutoFit/>
          </a:bodyPr>
          <a:lstStyle/>
          <a:p>
            <a:pPr algn="just"/>
            <a:r>
              <a:rPr lang="tr-TR" sz="2400" b="1" dirty="0" smtClean="0">
                <a:solidFill>
                  <a:srgbClr val="FF0000"/>
                </a:solidFill>
                <a:latin typeface="Arial" panose="020B0604020202020204" pitchFamily="34" charset="0"/>
              </a:rPr>
              <a:t>Hayvan </a:t>
            </a:r>
            <a:r>
              <a:rPr lang="tr-TR" sz="2400" b="1" dirty="0">
                <a:solidFill>
                  <a:srgbClr val="FF0000"/>
                </a:solidFill>
                <a:latin typeface="Arial" panose="020B0604020202020204" pitchFamily="34" charset="0"/>
              </a:rPr>
              <a:t>Sağlığı ve Zabıtası Yönetmeliği</a:t>
            </a:r>
            <a:endParaRPr lang="tr-TR" sz="2400" dirty="0">
              <a:solidFill>
                <a:srgbClr val="FF0000"/>
              </a:solidFill>
              <a:latin typeface="Arial" panose="020B0604020202020204" pitchFamily="34" charset="0"/>
            </a:endParaRPr>
          </a:p>
          <a:p>
            <a:pPr algn="just"/>
            <a:r>
              <a:rPr lang="tr-TR" sz="2400" b="1" dirty="0">
                <a:solidFill>
                  <a:srgbClr val="FF0000"/>
                </a:solidFill>
                <a:latin typeface="Arial" panose="020B0604020202020204" pitchFamily="34" charset="0"/>
              </a:rPr>
              <a:t>Bakanlar kurulu kararının tarihi : 22.2.1989, </a:t>
            </a:r>
            <a:r>
              <a:rPr lang="tr-TR" sz="2400" b="1" dirty="0" err="1">
                <a:solidFill>
                  <a:srgbClr val="FF0000"/>
                </a:solidFill>
                <a:latin typeface="Arial" panose="020B0604020202020204" pitchFamily="34" charset="0"/>
              </a:rPr>
              <a:t>no</a:t>
            </a:r>
            <a:r>
              <a:rPr lang="tr-TR" sz="2400" b="1" dirty="0">
                <a:solidFill>
                  <a:srgbClr val="FF0000"/>
                </a:solidFill>
                <a:latin typeface="Arial" panose="020B0604020202020204" pitchFamily="34" charset="0"/>
              </a:rPr>
              <a:t> : </a:t>
            </a:r>
            <a:r>
              <a:rPr lang="tr-TR" sz="2400" b="1" dirty="0" smtClean="0">
                <a:solidFill>
                  <a:srgbClr val="FF0000"/>
                </a:solidFill>
                <a:latin typeface="Arial" panose="020B0604020202020204" pitchFamily="34" charset="0"/>
              </a:rPr>
              <a:t>89/13838</a:t>
            </a:r>
          </a:p>
          <a:p>
            <a:pPr algn="just"/>
            <a:endParaRPr lang="tr-TR" sz="2400" b="1" dirty="0">
              <a:solidFill>
                <a:srgbClr val="FF0000"/>
              </a:solidFill>
              <a:latin typeface="Arial" panose="020B0604020202020204" pitchFamily="34" charset="0"/>
            </a:endParaRPr>
          </a:p>
          <a:p>
            <a:pPr algn="just"/>
            <a:r>
              <a:rPr lang="tr-TR" sz="2400" b="1" dirty="0">
                <a:latin typeface="Arial" panose="020B0604020202020204" pitchFamily="34" charset="0"/>
              </a:rPr>
              <a:t>16-Hayvan Nakli sırasında Menşe Şahadetnamenin Olup Olmadığını Denetleme </a:t>
            </a:r>
            <a:r>
              <a:rPr lang="tr-TR" sz="2400" b="1" dirty="0" smtClean="0">
                <a:latin typeface="Arial" panose="020B0604020202020204" pitchFamily="34" charset="0"/>
              </a:rPr>
              <a:t>Yetkisi:</a:t>
            </a:r>
            <a:endParaRPr lang="tr-TR" sz="2400" dirty="0" smtClean="0">
              <a:latin typeface="Arial" panose="020B0604020202020204" pitchFamily="34" charset="0"/>
            </a:endParaRPr>
          </a:p>
          <a:p>
            <a:pPr algn="just"/>
            <a:r>
              <a:rPr lang="tr-TR" sz="2400" b="1" dirty="0" smtClean="0">
                <a:latin typeface="Arial" panose="020B0604020202020204" pitchFamily="34" charset="0"/>
              </a:rPr>
              <a:t>Madde </a:t>
            </a:r>
            <a:r>
              <a:rPr lang="tr-TR" sz="2400" b="1" dirty="0">
                <a:latin typeface="Arial" panose="020B0604020202020204" pitchFamily="34" charset="0"/>
              </a:rPr>
              <a:t>75 – </a:t>
            </a:r>
            <a:r>
              <a:rPr lang="tr-TR" sz="2400" dirty="0">
                <a:latin typeface="Arial" panose="020B0604020202020204" pitchFamily="34" charset="0"/>
              </a:rPr>
              <a:t>Yurt içinde, hayvan ve zati ihtiyaç haricindeki hayvan maddelerinin nakliyatında menşe şahadetnamesi ve veteriner sağlık raporu alınması zorunludur. Görevli bulundukları bölgelerde polis, trafik polisi, jandarma, belediye zabıta memurları, iskele memurları, </a:t>
            </a:r>
            <a:r>
              <a:rPr lang="tr-TR" sz="2400" b="1" dirty="0">
                <a:latin typeface="Arial" panose="020B0604020202020204" pitchFamily="34" charset="0"/>
              </a:rPr>
              <a:t>köy muhtarları, koruma bekçileri, köy ve mahalle bekçileri,</a:t>
            </a:r>
            <a:r>
              <a:rPr lang="tr-TR" sz="2400" dirty="0">
                <a:latin typeface="Arial" panose="020B0604020202020204" pitchFamily="34" charset="0"/>
              </a:rPr>
              <a:t> kara, hava ve deniz yoluyla yapılan nakliyat sırasında menşe şahadetnamesi ve veteriner sağlık raporu bulunup bulunmadığını kontrol eder</a:t>
            </a:r>
            <a:r>
              <a:rPr lang="tr-TR" sz="2400" dirty="0" smtClean="0">
                <a:latin typeface="Arial" panose="020B0604020202020204" pitchFamily="34" charset="0"/>
              </a:rPr>
              <a:t>.</a:t>
            </a:r>
            <a:endParaRPr lang="tr-TR" sz="2400" dirty="0">
              <a:latin typeface="Arial" panose="020B0604020202020204" pitchFamily="34" charset="0"/>
            </a:endParaRPr>
          </a:p>
        </p:txBody>
      </p:sp>
    </p:spTree>
    <p:extLst>
      <p:ext uri="{BB962C8B-B14F-4D97-AF65-F5344CB8AC3E}">
        <p14:creationId xmlns:p14="http://schemas.microsoft.com/office/powerpoint/2010/main" val="4528313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 y="1652635"/>
            <a:ext cx="9143999" cy="4093428"/>
          </a:xfrm>
          <a:prstGeom prst="rect">
            <a:avLst/>
          </a:prstGeom>
          <a:noFill/>
        </p:spPr>
        <p:txBody>
          <a:bodyPr wrap="square" rtlCol="0">
            <a:spAutoFit/>
          </a:bodyPr>
          <a:lstStyle/>
          <a:p>
            <a:pPr algn="just"/>
            <a:r>
              <a:rPr lang="tr-TR" sz="2000" b="1" dirty="0" smtClean="0">
                <a:solidFill>
                  <a:srgbClr val="FF0000"/>
                </a:solidFill>
                <a:latin typeface="Arial" panose="020B0604020202020204" pitchFamily="34" charset="0"/>
              </a:rPr>
              <a:t>Hayvan </a:t>
            </a:r>
            <a:r>
              <a:rPr lang="tr-TR" sz="2000" b="1" dirty="0">
                <a:solidFill>
                  <a:srgbClr val="FF0000"/>
                </a:solidFill>
                <a:latin typeface="Arial" panose="020B0604020202020204" pitchFamily="34" charset="0"/>
              </a:rPr>
              <a:t>Sağlığı ve Zabıtası Yönetmeliği</a:t>
            </a:r>
            <a:endParaRPr lang="tr-TR" sz="2000" dirty="0">
              <a:solidFill>
                <a:srgbClr val="FF0000"/>
              </a:solidFill>
              <a:latin typeface="Arial" panose="020B0604020202020204" pitchFamily="34" charset="0"/>
            </a:endParaRPr>
          </a:p>
          <a:p>
            <a:pPr algn="just"/>
            <a:r>
              <a:rPr lang="tr-TR" sz="2000" b="1" dirty="0">
                <a:solidFill>
                  <a:srgbClr val="FF0000"/>
                </a:solidFill>
                <a:latin typeface="Arial" panose="020B0604020202020204" pitchFamily="34" charset="0"/>
              </a:rPr>
              <a:t>Bakanlar kurulu kararının tarihi : 22.2.1989, </a:t>
            </a:r>
            <a:r>
              <a:rPr lang="tr-TR" sz="2000" b="1" dirty="0" err="1">
                <a:solidFill>
                  <a:srgbClr val="FF0000"/>
                </a:solidFill>
                <a:latin typeface="Arial" panose="020B0604020202020204" pitchFamily="34" charset="0"/>
              </a:rPr>
              <a:t>no</a:t>
            </a:r>
            <a:r>
              <a:rPr lang="tr-TR" sz="2000" b="1" dirty="0">
                <a:solidFill>
                  <a:srgbClr val="FF0000"/>
                </a:solidFill>
                <a:latin typeface="Arial" panose="020B0604020202020204" pitchFamily="34" charset="0"/>
              </a:rPr>
              <a:t> : 89/13838</a:t>
            </a:r>
          </a:p>
          <a:p>
            <a:pPr algn="just"/>
            <a:endParaRPr lang="tr-TR" sz="2000" dirty="0">
              <a:latin typeface="Arial" panose="020B0604020202020204" pitchFamily="34" charset="0"/>
            </a:endParaRPr>
          </a:p>
          <a:p>
            <a:pPr algn="just"/>
            <a:r>
              <a:rPr lang="tr-TR" sz="2000" b="1" dirty="0" smtClean="0">
                <a:latin typeface="Arial" panose="020B0604020202020204" pitchFamily="34" charset="0"/>
              </a:rPr>
              <a:t>17-Hayvan </a:t>
            </a:r>
            <a:r>
              <a:rPr lang="tr-TR" sz="2000" b="1" dirty="0">
                <a:latin typeface="Arial" panose="020B0604020202020204" pitchFamily="34" charset="0"/>
              </a:rPr>
              <a:t>Alım ve Satım Yeri Belirleme </a:t>
            </a:r>
            <a:r>
              <a:rPr lang="tr-TR" sz="2000" b="1" dirty="0" smtClean="0">
                <a:latin typeface="Arial" panose="020B0604020202020204" pitchFamily="34" charset="0"/>
              </a:rPr>
              <a:t>Yetkisi</a:t>
            </a:r>
            <a:r>
              <a:rPr lang="tr-TR" sz="2000" b="1" dirty="0">
                <a:latin typeface="Arial" panose="020B0604020202020204" pitchFamily="34" charset="0"/>
              </a:rPr>
              <a:t>:</a:t>
            </a:r>
            <a:endParaRPr lang="tr-TR" sz="2000" dirty="0">
              <a:latin typeface="Arial" panose="020B0604020202020204" pitchFamily="34" charset="0"/>
            </a:endParaRPr>
          </a:p>
          <a:p>
            <a:pPr algn="just"/>
            <a:r>
              <a:rPr lang="tr-TR" sz="2000" b="1" dirty="0">
                <a:latin typeface="Arial" panose="020B0604020202020204" pitchFamily="34" charset="0"/>
              </a:rPr>
              <a:t>Madde 76 – </a:t>
            </a:r>
            <a:r>
              <a:rPr lang="tr-TR" sz="2000" dirty="0">
                <a:latin typeface="Arial" panose="020B0604020202020204" pitchFamily="34" charset="0"/>
              </a:rPr>
              <a:t>Şehir ve kasaba belediyeleri ve </a:t>
            </a:r>
            <a:r>
              <a:rPr lang="tr-TR" sz="2000" b="1" dirty="0">
                <a:latin typeface="Arial" panose="020B0604020202020204" pitchFamily="34" charset="0"/>
              </a:rPr>
              <a:t>köylerde muhtarlıklar </a:t>
            </a:r>
            <a:r>
              <a:rPr lang="tr-TR" sz="2000" dirty="0">
                <a:latin typeface="Arial" panose="020B0604020202020204" pitchFamily="34" charset="0"/>
              </a:rPr>
              <a:t>belli günlerde açılan hayvan alım </a:t>
            </a:r>
            <a:r>
              <a:rPr lang="tr-TR" sz="2000" dirty="0" smtClean="0">
                <a:latin typeface="Arial" panose="020B0604020202020204" pitchFamily="34" charset="0"/>
              </a:rPr>
              <a:t>ve satımlarının </a:t>
            </a:r>
            <a:r>
              <a:rPr lang="tr-TR" sz="2000" dirty="0">
                <a:latin typeface="Arial" panose="020B0604020202020204" pitchFamily="34" charset="0"/>
              </a:rPr>
              <a:t>yapıldığı hayvan park ve pazar veya panayır yerini tespit eder; bu yerler dışında alım ve satımları yasaklar. Hayvan park, pazar ve panayırları ,tercihen mezbahaların civarında kurulur. Buralara getirilen hayvanlar belediye zabıtası ve hükümet veteriner hekimi tarafından kontrol edilir. Hayvanlara ait menşe şahadetnamesi veya veteriner sağlık raporu bulundurulması zorunludur. Park, pazar ve panayırlar </a:t>
            </a:r>
            <a:r>
              <a:rPr lang="tr-TR" sz="2000" dirty="0" smtClean="0">
                <a:latin typeface="Arial" panose="020B0604020202020204" pitchFamily="34" charset="0"/>
              </a:rPr>
              <a:t>dağıldıktan sonra </a:t>
            </a:r>
            <a:r>
              <a:rPr lang="tr-TR" sz="2000" dirty="0">
                <a:latin typeface="Arial" panose="020B0604020202020204" pitchFamily="34" charset="0"/>
              </a:rPr>
              <a:t>belediye ve muhtarlıklarca temizliği ve dezenfeksiyonu yapılır, yaptırılır</a:t>
            </a:r>
            <a:r>
              <a:rPr lang="tr-TR" sz="2000" dirty="0" smtClean="0">
                <a:latin typeface="Arial" panose="020B0604020202020204" pitchFamily="34" charset="0"/>
              </a:rPr>
              <a:t>.</a:t>
            </a:r>
          </a:p>
          <a:p>
            <a:pPr algn="just"/>
            <a:r>
              <a:rPr lang="tr-TR" sz="2000" b="1" dirty="0" smtClean="0">
                <a:latin typeface="Arial" panose="020B0604020202020204" pitchFamily="34" charset="0"/>
              </a:rPr>
              <a:t>*Mahallede belediye yetkisinde</a:t>
            </a:r>
            <a:endParaRPr lang="tr-TR" sz="2000" b="1" dirty="0">
              <a:latin typeface="Arial" panose="020B0604020202020204" pitchFamily="34" charset="0"/>
            </a:endParaRPr>
          </a:p>
        </p:txBody>
      </p:sp>
    </p:spTree>
    <p:extLst>
      <p:ext uri="{BB962C8B-B14F-4D97-AF65-F5344CB8AC3E}">
        <p14:creationId xmlns:p14="http://schemas.microsoft.com/office/powerpoint/2010/main" val="18688208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1540933" y="2042035"/>
            <a:ext cx="6654800" cy="369332"/>
          </a:xfrm>
          <a:prstGeom prst="rect">
            <a:avLst/>
          </a:prstGeom>
        </p:spPr>
        <p:txBody>
          <a:bodyPr wrap="square">
            <a:spAutoFit/>
          </a:bodyPr>
          <a:lstStyle/>
          <a:p>
            <a:pPr algn="ctr"/>
            <a:endParaRPr lang="tr-TR" altLang="tr-TR" dirty="0">
              <a:solidFill>
                <a:srgbClr val="000000"/>
              </a:solidFill>
              <a:latin typeface="Tahoma" pitchFamily="34" charset="0"/>
              <a:cs typeface="Arial" charset="0"/>
            </a:endParaRPr>
          </a:p>
        </p:txBody>
      </p:sp>
      <p:sp>
        <p:nvSpPr>
          <p:cNvPr id="5" name="Dikdörtgen 4"/>
          <p:cNvSpPr/>
          <p:nvPr/>
        </p:nvSpPr>
        <p:spPr>
          <a:xfrm>
            <a:off x="1761067" y="3671838"/>
            <a:ext cx="6189133" cy="369332"/>
          </a:xfrm>
          <a:prstGeom prst="rect">
            <a:avLst/>
          </a:prstGeom>
        </p:spPr>
        <p:txBody>
          <a:bodyPr wrap="square">
            <a:spAutoFit/>
          </a:bodyPr>
          <a:lstStyle/>
          <a:p>
            <a:endParaRPr lang="tr-TR" altLang="tr-TR" dirty="0">
              <a:solidFill>
                <a:srgbClr val="000000"/>
              </a:solidFill>
              <a:latin typeface="Tahoma" pitchFamily="34" charset="0"/>
              <a:cs typeface="Arial" charset="0"/>
            </a:endParaRPr>
          </a:p>
        </p:txBody>
      </p:sp>
      <p:sp>
        <p:nvSpPr>
          <p:cNvPr id="2" name="Dikdörtgen 1"/>
          <p:cNvSpPr/>
          <p:nvPr/>
        </p:nvSpPr>
        <p:spPr>
          <a:xfrm>
            <a:off x="1354667" y="1606815"/>
            <a:ext cx="6595533" cy="369332"/>
          </a:xfrm>
          <a:prstGeom prst="rect">
            <a:avLst/>
          </a:prstGeom>
        </p:spPr>
        <p:txBody>
          <a:bodyPr wrap="square">
            <a:spAutoFit/>
          </a:bodyPr>
          <a:lstStyle/>
          <a:p>
            <a:endParaRPr lang="tr-TR" altLang="tr-TR" dirty="0">
              <a:solidFill>
                <a:srgbClr val="000000"/>
              </a:solidFill>
              <a:latin typeface="Tahoma" pitchFamily="34" charset="0"/>
              <a:cs typeface="Arial" charset="0"/>
            </a:endParaRPr>
          </a:p>
        </p:txBody>
      </p:sp>
      <p:sp>
        <p:nvSpPr>
          <p:cNvPr id="8" name="Dikdörtgen 7"/>
          <p:cNvSpPr/>
          <p:nvPr/>
        </p:nvSpPr>
        <p:spPr>
          <a:xfrm>
            <a:off x="0" y="1471234"/>
            <a:ext cx="9144000" cy="4770537"/>
          </a:xfrm>
          <a:prstGeom prst="rect">
            <a:avLst/>
          </a:prstGeom>
        </p:spPr>
        <p:txBody>
          <a:bodyPr wrap="square">
            <a:spAutoFit/>
          </a:bodyPr>
          <a:lstStyle/>
          <a:p>
            <a:pPr algn="just"/>
            <a:r>
              <a:rPr lang="tr-TR" sz="2000" b="1" dirty="0" smtClean="0">
                <a:solidFill>
                  <a:srgbClr val="FF0000"/>
                </a:solidFill>
                <a:latin typeface="Arial" panose="020B0604020202020204" pitchFamily="34" charset="0"/>
              </a:rPr>
              <a:t>Hayvan </a:t>
            </a:r>
            <a:r>
              <a:rPr lang="tr-TR" sz="2000" b="1" dirty="0">
                <a:solidFill>
                  <a:srgbClr val="FF0000"/>
                </a:solidFill>
                <a:latin typeface="Arial" panose="020B0604020202020204" pitchFamily="34" charset="0"/>
              </a:rPr>
              <a:t>Sağlığı ve Zabıtası Yönetmeliği</a:t>
            </a:r>
            <a:endParaRPr lang="tr-TR" sz="2000" dirty="0">
              <a:solidFill>
                <a:srgbClr val="FF0000"/>
              </a:solidFill>
              <a:latin typeface="Arial" panose="020B0604020202020204" pitchFamily="34" charset="0"/>
            </a:endParaRPr>
          </a:p>
          <a:p>
            <a:pPr algn="just"/>
            <a:r>
              <a:rPr lang="tr-TR" sz="2000" b="1" dirty="0">
                <a:solidFill>
                  <a:srgbClr val="FF0000"/>
                </a:solidFill>
                <a:latin typeface="Arial" panose="020B0604020202020204" pitchFamily="34" charset="0"/>
              </a:rPr>
              <a:t>Bakanlar kurulu kararının tarihi : 22.2.1989, </a:t>
            </a:r>
            <a:r>
              <a:rPr lang="tr-TR" sz="2000" b="1" dirty="0" err="1">
                <a:solidFill>
                  <a:srgbClr val="FF0000"/>
                </a:solidFill>
                <a:latin typeface="Arial" panose="020B0604020202020204" pitchFamily="34" charset="0"/>
              </a:rPr>
              <a:t>no</a:t>
            </a:r>
            <a:r>
              <a:rPr lang="tr-TR" sz="2000" b="1" dirty="0">
                <a:solidFill>
                  <a:srgbClr val="FF0000"/>
                </a:solidFill>
                <a:latin typeface="Arial" panose="020B0604020202020204" pitchFamily="34" charset="0"/>
              </a:rPr>
              <a:t> : </a:t>
            </a:r>
            <a:r>
              <a:rPr lang="tr-TR" sz="2000" b="1" dirty="0" smtClean="0">
                <a:solidFill>
                  <a:srgbClr val="FF0000"/>
                </a:solidFill>
                <a:latin typeface="Arial" panose="020B0604020202020204" pitchFamily="34" charset="0"/>
              </a:rPr>
              <a:t>89/13838</a:t>
            </a:r>
          </a:p>
          <a:p>
            <a:pPr algn="just"/>
            <a:endParaRPr lang="tr-TR" sz="2000" b="1" dirty="0" smtClean="0">
              <a:solidFill>
                <a:srgbClr val="FF0000"/>
              </a:solidFill>
              <a:latin typeface="Arial" panose="020B0604020202020204" pitchFamily="34" charset="0"/>
            </a:endParaRPr>
          </a:p>
          <a:p>
            <a:pPr algn="just"/>
            <a:r>
              <a:rPr lang="tr-TR" sz="2000" b="1" dirty="0" smtClean="0">
                <a:latin typeface="Arial" panose="020B0604020202020204" pitchFamily="34" charset="0"/>
              </a:rPr>
              <a:t>18-Hayvan </a:t>
            </a:r>
            <a:r>
              <a:rPr lang="tr-TR" sz="2000" b="1" dirty="0">
                <a:latin typeface="Arial" panose="020B0604020202020204" pitchFamily="34" charset="0"/>
              </a:rPr>
              <a:t>Panayırlarının Açma Talep </a:t>
            </a:r>
            <a:r>
              <a:rPr lang="tr-TR" sz="2000" b="1" dirty="0" smtClean="0">
                <a:latin typeface="Arial" panose="020B0604020202020204" pitchFamily="34" charset="0"/>
              </a:rPr>
              <a:t>Yetkisi:</a:t>
            </a:r>
            <a:endParaRPr lang="tr-TR" sz="2000" dirty="0">
              <a:latin typeface="Arial" panose="020B0604020202020204" pitchFamily="34" charset="0"/>
            </a:endParaRPr>
          </a:p>
          <a:p>
            <a:pPr algn="just"/>
            <a:r>
              <a:rPr lang="tr-TR" sz="2000" b="1" dirty="0" smtClean="0">
                <a:latin typeface="Arial" panose="020B0604020202020204" pitchFamily="34" charset="0"/>
              </a:rPr>
              <a:t>Madde </a:t>
            </a:r>
            <a:r>
              <a:rPr lang="tr-TR" sz="2000" b="1" dirty="0">
                <a:latin typeface="Arial" panose="020B0604020202020204" pitchFamily="34" charset="0"/>
              </a:rPr>
              <a:t>79 -</a:t>
            </a:r>
            <a:r>
              <a:rPr lang="tr-TR" sz="2000" dirty="0">
                <a:latin typeface="Arial" panose="020B0604020202020204" pitchFamily="34" charset="0"/>
              </a:rPr>
              <a:t>Kasaba, şehir belediyeleri ve </a:t>
            </a:r>
            <a:r>
              <a:rPr lang="tr-TR" sz="2000" b="1" dirty="0">
                <a:latin typeface="Arial" panose="020B0604020202020204" pitchFamily="34" charset="0"/>
              </a:rPr>
              <a:t>köy muhtarlıkları </a:t>
            </a:r>
            <a:r>
              <a:rPr lang="tr-TR" sz="2000" dirty="0">
                <a:latin typeface="Arial" panose="020B0604020202020204" pitchFamily="34" charset="0"/>
              </a:rPr>
              <a:t>hayvan panayırları açmak için mahallin en büyük mülki amirine açılış tarihinden en az 2 ay önce yazılı olarak müracaat eder. İl veya ilçe müdürlükleri ve hayvan sağlık zabıtası komisyonu hayvan panayırının kurulacağı yerin çevredeki iskan alanlarına gürültü ve fena koku nedeniyle rahatsız etmeyecek uygun bir mesafede bulunup bulunmadığını inceler. Komşu şehir ve kasabalarda salgın hayvan hastalığı olup olmadığını araştırır. Panayır esnasında çıkması muhtemel hastalıklara karşı tedbirlerini alır ve panayır hakkındaki görüşünü açılışından en az 20 gün önce Bakanlığa bildirerek açılma izni istenir.</a:t>
            </a:r>
          </a:p>
          <a:p>
            <a:pPr marL="269875" indent="-269875" algn="just"/>
            <a:r>
              <a:rPr lang="tr-TR" sz="2000" b="1" dirty="0" smtClean="0">
                <a:latin typeface="Arial" panose="020B0604020202020204" pitchFamily="34" charset="0"/>
              </a:rPr>
              <a:t>*Mahallede belediye yetkisinde</a:t>
            </a:r>
          </a:p>
          <a:p>
            <a:pPr algn="just"/>
            <a:endParaRPr lang="tr-TR" altLang="tr-TR" sz="2000" b="1" dirty="0">
              <a:latin typeface="Tahoma" pitchFamily="34" charset="0"/>
              <a:cs typeface="Arial" charset="0"/>
            </a:endParaRPr>
          </a:p>
        </p:txBody>
      </p:sp>
    </p:spTree>
    <p:extLst>
      <p:ext uri="{BB962C8B-B14F-4D97-AF65-F5344CB8AC3E}">
        <p14:creationId xmlns:p14="http://schemas.microsoft.com/office/powerpoint/2010/main" val="27329227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ikdörtgen 6"/>
          <p:cNvSpPr/>
          <p:nvPr/>
        </p:nvSpPr>
        <p:spPr>
          <a:xfrm>
            <a:off x="118872" y="1611148"/>
            <a:ext cx="9025128" cy="430887"/>
          </a:xfrm>
          <a:prstGeom prst="rect">
            <a:avLst/>
          </a:prstGeom>
        </p:spPr>
        <p:txBody>
          <a:bodyPr wrap="square">
            <a:spAutoFit/>
          </a:bodyPr>
          <a:lstStyle/>
          <a:p>
            <a:pPr algn="ctr"/>
            <a:endParaRPr lang="tr-TR" altLang="tr-TR" sz="2200" dirty="0">
              <a:solidFill>
                <a:srgbClr val="FF0000"/>
              </a:solidFill>
              <a:latin typeface="Tahoma" pitchFamily="34" charset="0"/>
              <a:cs typeface="Arial" charset="0"/>
            </a:endParaRPr>
          </a:p>
        </p:txBody>
      </p:sp>
      <p:sp>
        <p:nvSpPr>
          <p:cNvPr id="3" name="Dikdörtgen 2"/>
          <p:cNvSpPr/>
          <p:nvPr/>
        </p:nvSpPr>
        <p:spPr>
          <a:xfrm>
            <a:off x="1540933" y="2042035"/>
            <a:ext cx="6654800" cy="369332"/>
          </a:xfrm>
          <a:prstGeom prst="rect">
            <a:avLst/>
          </a:prstGeom>
        </p:spPr>
        <p:txBody>
          <a:bodyPr wrap="square">
            <a:spAutoFit/>
          </a:bodyPr>
          <a:lstStyle/>
          <a:p>
            <a:pPr algn="ctr"/>
            <a:endParaRPr lang="tr-TR" altLang="tr-TR" dirty="0">
              <a:solidFill>
                <a:srgbClr val="000000"/>
              </a:solidFill>
              <a:latin typeface="Tahoma" pitchFamily="34" charset="0"/>
              <a:cs typeface="Arial" charset="0"/>
            </a:endParaRPr>
          </a:p>
        </p:txBody>
      </p:sp>
      <p:sp>
        <p:nvSpPr>
          <p:cNvPr id="2" name="Dikdörtgen 1"/>
          <p:cNvSpPr/>
          <p:nvPr/>
        </p:nvSpPr>
        <p:spPr>
          <a:xfrm>
            <a:off x="1430867" y="1582341"/>
            <a:ext cx="6595533" cy="369332"/>
          </a:xfrm>
          <a:prstGeom prst="rect">
            <a:avLst/>
          </a:prstGeom>
        </p:spPr>
        <p:txBody>
          <a:bodyPr wrap="square">
            <a:spAutoFit/>
          </a:bodyPr>
          <a:lstStyle/>
          <a:p>
            <a:endParaRPr lang="tr-TR" altLang="tr-TR" dirty="0">
              <a:solidFill>
                <a:srgbClr val="000000"/>
              </a:solidFill>
              <a:latin typeface="Tahoma" pitchFamily="34" charset="0"/>
              <a:cs typeface="Arial" charset="0"/>
            </a:endParaRPr>
          </a:p>
        </p:txBody>
      </p:sp>
      <p:sp>
        <p:nvSpPr>
          <p:cNvPr id="8" name="Dikdörtgen 7"/>
          <p:cNvSpPr/>
          <p:nvPr/>
        </p:nvSpPr>
        <p:spPr>
          <a:xfrm>
            <a:off x="-29634" y="1826591"/>
            <a:ext cx="9076267" cy="3785652"/>
          </a:xfrm>
          <a:prstGeom prst="rect">
            <a:avLst/>
          </a:prstGeom>
        </p:spPr>
        <p:txBody>
          <a:bodyPr wrap="square">
            <a:spAutoFit/>
          </a:bodyPr>
          <a:lstStyle/>
          <a:p>
            <a:pPr algn="just"/>
            <a:r>
              <a:rPr lang="tr-TR" sz="2400" b="1" dirty="0" smtClean="0">
                <a:solidFill>
                  <a:srgbClr val="FF0000"/>
                </a:solidFill>
                <a:latin typeface="Arial" panose="020B0604020202020204" pitchFamily="34" charset="0"/>
              </a:rPr>
              <a:t>Hayvan </a:t>
            </a:r>
            <a:r>
              <a:rPr lang="tr-TR" sz="2400" b="1" dirty="0">
                <a:solidFill>
                  <a:srgbClr val="FF0000"/>
                </a:solidFill>
                <a:latin typeface="Arial" panose="020B0604020202020204" pitchFamily="34" charset="0"/>
              </a:rPr>
              <a:t>Sağlığı ve Zabıtası Yönetmeliği</a:t>
            </a:r>
            <a:endParaRPr lang="tr-TR" sz="2400" dirty="0">
              <a:solidFill>
                <a:srgbClr val="FF0000"/>
              </a:solidFill>
              <a:latin typeface="Arial" panose="020B0604020202020204" pitchFamily="34" charset="0"/>
            </a:endParaRPr>
          </a:p>
          <a:p>
            <a:pPr algn="just"/>
            <a:r>
              <a:rPr lang="tr-TR" sz="2400" b="1" dirty="0">
                <a:solidFill>
                  <a:srgbClr val="FF0000"/>
                </a:solidFill>
                <a:latin typeface="Arial" panose="020B0604020202020204" pitchFamily="34" charset="0"/>
              </a:rPr>
              <a:t>Bakanlar kurulu kararının tarihi : 22.2.1989, </a:t>
            </a:r>
            <a:r>
              <a:rPr lang="tr-TR" sz="2400" b="1" dirty="0" err="1">
                <a:solidFill>
                  <a:srgbClr val="FF0000"/>
                </a:solidFill>
                <a:latin typeface="Arial" panose="020B0604020202020204" pitchFamily="34" charset="0"/>
              </a:rPr>
              <a:t>no</a:t>
            </a:r>
            <a:r>
              <a:rPr lang="tr-TR" sz="2400" b="1" dirty="0">
                <a:solidFill>
                  <a:srgbClr val="FF0000"/>
                </a:solidFill>
                <a:latin typeface="Arial" panose="020B0604020202020204" pitchFamily="34" charset="0"/>
              </a:rPr>
              <a:t> : </a:t>
            </a:r>
            <a:r>
              <a:rPr lang="tr-TR" sz="2400" b="1" dirty="0" smtClean="0">
                <a:solidFill>
                  <a:srgbClr val="FF0000"/>
                </a:solidFill>
                <a:latin typeface="Arial" panose="020B0604020202020204" pitchFamily="34" charset="0"/>
              </a:rPr>
              <a:t>89/13838</a:t>
            </a:r>
          </a:p>
          <a:p>
            <a:pPr algn="just"/>
            <a:endParaRPr lang="tr-TR" sz="2400" b="1" dirty="0">
              <a:solidFill>
                <a:srgbClr val="FF0000"/>
              </a:solidFill>
              <a:latin typeface="Arial" panose="020B0604020202020204" pitchFamily="34" charset="0"/>
            </a:endParaRPr>
          </a:p>
          <a:p>
            <a:pPr algn="just"/>
            <a:r>
              <a:rPr lang="tr-TR" sz="2400" b="1" dirty="0">
                <a:latin typeface="Arial" panose="020B0604020202020204" pitchFamily="34" charset="0"/>
              </a:rPr>
              <a:t>19-Köy Hayvan Sağlık Zabıtası Komisyonunda Görev</a:t>
            </a:r>
            <a:r>
              <a:rPr lang="tr-TR" sz="2400" dirty="0">
                <a:latin typeface="Arial" panose="020B0604020202020204" pitchFamily="34" charset="0"/>
              </a:rPr>
              <a:t> </a:t>
            </a:r>
            <a:r>
              <a:rPr lang="tr-TR" sz="2400" b="1" dirty="0">
                <a:latin typeface="Arial" panose="020B0604020202020204" pitchFamily="34" charset="0"/>
              </a:rPr>
              <a:t>Alma Hakkı:</a:t>
            </a:r>
            <a:endParaRPr lang="tr-TR" sz="2400" dirty="0">
              <a:latin typeface="Arial" panose="020B0604020202020204" pitchFamily="34" charset="0"/>
            </a:endParaRPr>
          </a:p>
          <a:p>
            <a:pPr algn="just"/>
            <a:r>
              <a:rPr lang="tr-TR" sz="2400" b="1" dirty="0" smtClean="0">
                <a:latin typeface="Arial" panose="020B0604020202020204" pitchFamily="34" charset="0"/>
              </a:rPr>
              <a:t>Madde </a:t>
            </a:r>
            <a:r>
              <a:rPr lang="tr-TR" sz="2400" b="1" dirty="0">
                <a:latin typeface="Arial" panose="020B0604020202020204" pitchFamily="34" charset="0"/>
              </a:rPr>
              <a:t>91 </a:t>
            </a:r>
            <a:r>
              <a:rPr lang="tr-TR" sz="2400" dirty="0">
                <a:latin typeface="Arial" panose="020B0604020202020204" pitchFamily="34" charset="0"/>
              </a:rPr>
              <a:t>Köy hayvan sağlık zabıtası komisyonu; hükümet veteriner hekimi başkanlığında </a:t>
            </a:r>
            <a:r>
              <a:rPr lang="tr-TR" sz="2400" b="1" dirty="0">
                <a:latin typeface="Arial" panose="020B0604020202020204" pitchFamily="34" charset="0"/>
              </a:rPr>
              <a:t>köy muhtarı, </a:t>
            </a:r>
            <a:r>
              <a:rPr lang="tr-TR" sz="2400" dirty="0">
                <a:latin typeface="Arial" panose="020B0604020202020204" pitchFamily="34" charset="0"/>
              </a:rPr>
              <a:t>ihtiyar</a:t>
            </a:r>
          </a:p>
          <a:p>
            <a:pPr algn="just"/>
            <a:r>
              <a:rPr lang="tr-TR" sz="2400" dirty="0">
                <a:latin typeface="Arial" panose="020B0604020202020204" pitchFamily="34" charset="0"/>
              </a:rPr>
              <a:t>heyeti ve köyün bekçi veya koruyucusundan, teşekkül eder. </a:t>
            </a:r>
          </a:p>
          <a:p>
            <a:pPr marL="269875" indent="-269875" algn="just"/>
            <a:endParaRPr lang="tr-TR" altLang="tr-TR" sz="2400" dirty="0">
              <a:latin typeface="Arial" panose="020B0604020202020204" pitchFamily="34" charset="0"/>
            </a:endParaRPr>
          </a:p>
          <a:p>
            <a:pPr algn="just"/>
            <a:r>
              <a:rPr lang="tr-TR" altLang="tr-TR" sz="2400" dirty="0">
                <a:latin typeface="Arial" panose="020B0604020202020204" pitchFamily="34" charset="0"/>
              </a:rPr>
              <a:t>	</a:t>
            </a:r>
          </a:p>
        </p:txBody>
      </p:sp>
    </p:spTree>
    <p:extLst>
      <p:ext uri="{BB962C8B-B14F-4D97-AF65-F5344CB8AC3E}">
        <p14:creationId xmlns:p14="http://schemas.microsoft.com/office/powerpoint/2010/main" val="23604344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0" y="1256598"/>
            <a:ext cx="9144000" cy="5047536"/>
          </a:xfrm>
          <a:prstGeom prst="rect">
            <a:avLst/>
          </a:prstGeom>
          <a:noFill/>
        </p:spPr>
        <p:txBody>
          <a:bodyPr wrap="square" rtlCol="0">
            <a:spAutoFit/>
          </a:bodyPr>
          <a:lstStyle/>
          <a:p>
            <a:pPr algn="just"/>
            <a:r>
              <a:rPr lang="tr-TR" sz="1400" b="1" dirty="0" smtClean="0">
                <a:solidFill>
                  <a:srgbClr val="FF0000"/>
                </a:solidFill>
                <a:latin typeface="Arial" panose="020B0604020202020204" pitchFamily="34" charset="0"/>
              </a:rPr>
              <a:t>Hayvan </a:t>
            </a:r>
            <a:r>
              <a:rPr lang="tr-TR" sz="1400" b="1" dirty="0">
                <a:solidFill>
                  <a:srgbClr val="FF0000"/>
                </a:solidFill>
                <a:latin typeface="Arial" panose="020B0604020202020204" pitchFamily="34" charset="0"/>
              </a:rPr>
              <a:t>Sağlığı ve Zabıtası Yönetmeliği</a:t>
            </a:r>
            <a:endParaRPr lang="tr-TR" sz="1400" dirty="0">
              <a:solidFill>
                <a:srgbClr val="FF0000"/>
              </a:solidFill>
              <a:latin typeface="Arial" panose="020B0604020202020204" pitchFamily="34" charset="0"/>
            </a:endParaRPr>
          </a:p>
          <a:p>
            <a:pPr algn="just"/>
            <a:r>
              <a:rPr lang="tr-TR" sz="1400" b="1" dirty="0">
                <a:solidFill>
                  <a:srgbClr val="FF0000"/>
                </a:solidFill>
                <a:latin typeface="Arial" panose="020B0604020202020204" pitchFamily="34" charset="0"/>
              </a:rPr>
              <a:t>Bakanlar kurulu kararının tarihi : 22.2.1989, </a:t>
            </a:r>
            <a:r>
              <a:rPr lang="tr-TR" sz="1400" b="1" dirty="0" err="1">
                <a:solidFill>
                  <a:srgbClr val="FF0000"/>
                </a:solidFill>
                <a:latin typeface="Arial" panose="020B0604020202020204" pitchFamily="34" charset="0"/>
              </a:rPr>
              <a:t>no</a:t>
            </a:r>
            <a:r>
              <a:rPr lang="tr-TR" sz="1400" b="1" dirty="0">
                <a:solidFill>
                  <a:srgbClr val="FF0000"/>
                </a:solidFill>
                <a:latin typeface="Arial" panose="020B0604020202020204" pitchFamily="34" charset="0"/>
              </a:rPr>
              <a:t> : </a:t>
            </a:r>
            <a:r>
              <a:rPr lang="tr-TR" sz="1400" b="1" dirty="0" smtClean="0">
                <a:solidFill>
                  <a:srgbClr val="FF0000"/>
                </a:solidFill>
                <a:latin typeface="Arial" panose="020B0604020202020204" pitchFamily="34" charset="0"/>
              </a:rPr>
              <a:t>89/13838</a:t>
            </a:r>
          </a:p>
          <a:p>
            <a:pPr algn="just"/>
            <a:endParaRPr lang="tr-TR" sz="1400" b="1" dirty="0">
              <a:solidFill>
                <a:srgbClr val="FF0000"/>
              </a:solidFill>
              <a:latin typeface="Arial" panose="020B0604020202020204" pitchFamily="34" charset="0"/>
            </a:endParaRPr>
          </a:p>
          <a:p>
            <a:pPr algn="just"/>
            <a:r>
              <a:rPr lang="tr-TR" sz="1400" b="1" dirty="0" smtClean="0">
                <a:latin typeface="Arial" panose="020B0604020202020204" pitchFamily="34" charset="0"/>
              </a:rPr>
              <a:t>20-Kuduz </a:t>
            </a:r>
            <a:r>
              <a:rPr lang="tr-TR" sz="1400" b="1" dirty="0">
                <a:latin typeface="Arial" panose="020B0604020202020204" pitchFamily="34" charset="0"/>
              </a:rPr>
              <a:t>Hastalığında veya Şüphesinde Sorumluluk:</a:t>
            </a:r>
            <a:endParaRPr lang="tr-TR" sz="1400" b="1" dirty="0">
              <a:solidFill>
                <a:srgbClr val="FF0000"/>
              </a:solidFill>
              <a:latin typeface="Arial" panose="020B0604020202020204" pitchFamily="34" charset="0"/>
            </a:endParaRPr>
          </a:p>
          <a:p>
            <a:pPr algn="just"/>
            <a:r>
              <a:rPr lang="tr-TR" sz="1400" b="1" dirty="0" smtClean="0">
                <a:latin typeface="Arial" panose="020B0604020202020204" pitchFamily="34" charset="0"/>
              </a:rPr>
              <a:t>Madde </a:t>
            </a:r>
            <a:r>
              <a:rPr lang="tr-TR" sz="1400" b="1" dirty="0">
                <a:latin typeface="Arial" panose="020B0604020202020204" pitchFamily="34" charset="0"/>
              </a:rPr>
              <a:t>119 – </a:t>
            </a:r>
            <a:r>
              <a:rPr lang="tr-TR" sz="1400" dirty="0">
                <a:latin typeface="Arial" panose="020B0604020202020204" pitchFamily="34" charset="0"/>
              </a:rPr>
              <a:t>Kuduz hastalığı çıktığını haber alan hükümet veteriner hekimi derhal hastanın bulunduğu yere gider ve hastalık çıkış raporu düzenler. Hayvan sağlık zabıtası komisyonu hastalık çıkış kararını alır ve ilan eder.</a:t>
            </a:r>
          </a:p>
          <a:p>
            <a:pPr algn="just"/>
            <a:r>
              <a:rPr lang="tr-TR" sz="1400" dirty="0" smtClean="0">
                <a:latin typeface="Arial" panose="020B0604020202020204" pitchFamily="34" charset="0"/>
              </a:rPr>
              <a:t>c</a:t>
            </a:r>
            <a:r>
              <a:rPr lang="tr-TR" sz="1400" dirty="0">
                <a:latin typeface="Arial" panose="020B0604020202020204" pitchFamily="34" charset="0"/>
              </a:rPr>
              <a:t>) Kuduz hastalığı çıkan yerdeki sahipsiz ve başıboş köpekler </a:t>
            </a:r>
            <a:r>
              <a:rPr lang="tr-TR" sz="1400" b="1" dirty="0">
                <a:latin typeface="Arial" panose="020B0604020202020204" pitchFamily="34" charset="0"/>
              </a:rPr>
              <a:t>köylerde muhtar ve ihtiyar heyetince</a:t>
            </a:r>
            <a:r>
              <a:rPr lang="tr-TR" sz="1400" dirty="0">
                <a:latin typeface="Arial" panose="020B0604020202020204" pitchFamily="34" charset="0"/>
              </a:rPr>
              <a:t>, kasaba ve şehirlerde belediye zabıtasınca tazminatsız olarak öldürülür ve imha edilir.</a:t>
            </a:r>
          </a:p>
          <a:p>
            <a:pPr algn="just"/>
            <a:r>
              <a:rPr lang="tr-TR" sz="1400" dirty="0">
                <a:latin typeface="Arial" panose="020B0604020202020204" pitchFamily="34" charset="0"/>
              </a:rPr>
              <a:t> </a:t>
            </a:r>
          </a:p>
          <a:p>
            <a:pPr algn="just"/>
            <a:r>
              <a:rPr lang="tr-TR" sz="1400" dirty="0">
                <a:latin typeface="Arial" panose="020B0604020202020204" pitchFamily="34" charset="0"/>
              </a:rPr>
              <a:t>d) Kuduz hastalığının bulaşmasından şüphe edilen hayvanlar </a:t>
            </a:r>
          </a:p>
          <a:p>
            <a:pPr algn="just"/>
            <a:r>
              <a:rPr lang="tr-TR" sz="1400" dirty="0">
                <a:latin typeface="Arial" panose="020B0604020202020204" pitchFamily="34" charset="0"/>
              </a:rPr>
              <a:t> </a:t>
            </a:r>
          </a:p>
          <a:p>
            <a:pPr algn="just"/>
            <a:r>
              <a:rPr lang="tr-TR" sz="1400" dirty="0" smtClean="0">
                <a:latin typeface="Arial" panose="020B0604020202020204" pitchFamily="34" charset="0"/>
              </a:rPr>
              <a:t>e) Kuduz </a:t>
            </a:r>
            <a:r>
              <a:rPr lang="tr-TR" sz="1400" dirty="0">
                <a:latin typeface="Arial" panose="020B0604020202020204" pitchFamily="34" charset="0"/>
              </a:rPr>
              <a:t>hastalığından şüphe edilen hayvanlar şehir ve kasabalarda belediyeler, </a:t>
            </a:r>
            <a:r>
              <a:rPr lang="tr-TR" sz="1400" b="1" dirty="0">
                <a:latin typeface="Arial" panose="020B0604020202020204" pitchFamily="34" charset="0"/>
              </a:rPr>
              <a:t>köylerde muhtarlıklar </a:t>
            </a:r>
            <a:r>
              <a:rPr lang="tr-TR" sz="1400" dirty="0">
                <a:latin typeface="Arial" panose="020B0604020202020204" pitchFamily="34" charset="0"/>
              </a:rPr>
              <a:t>tarafından yaptırılan kapalı yerlerde 10 gün müddetle müşahedeye alınır. Müşahede sonunda kuduz hastalığının belirtisini göstermeyen hayvanlar hastalıksız sayılır. Müşahede masrafları sahibine aittir.</a:t>
            </a:r>
          </a:p>
          <a:p>
            <a:pPr algn="just"/>
            <a:r>
              <a:rPr lang="tr-TR" sz="1400" dirty="0">
                <a:latin typeface="Arial" panose="020B0604020202020204" pitchFamily="34" charset="0"/>
              </a:rPr>
              <a:t> </a:t>
            </a:r>
          </a:p>
          <a:p>
            <a:pPr algn="just"/>
            <a:r>
              <a:rPr lang="tr-TR" sz="1400" dirty="0">
                <a:latin typeface="Arial" panose="020B0604020202020204" pitchFamily="34" charset="0"/>
              </a:rPr>
              <a:t>g) Sahipli kedi ve köpeklerin kuduz hastalığına karşı aşılanması mecburidir. Şehirlerde belediyelerce, </a:t>
            </a:r>
            <a:r>
              <a:rPr lang="tr-TR" sz="1400" b="1" dirty="0">
                <a:latin typeface="Arial" panose="020B0604020202020204" pitchFamily="34" charset="0"/>
              </a:rPr>
              <a:t>köylerde muhtarlıklarca </a:t>
            </a:r>
            <a:r>
              <a:rPr lang="tr-TR" sz="1400" dirty="0">
                <a:latin typeface="Arial" panose="020B0604020202020204" pitchFamily="34" charset="0"/>
              </a:rPr>
              <a:t>sahipli köpek ve kedilerin kaydı tutulur. Bu kayıtlar hükümet veteriner hekimince denetlenir. Köpekler üç aylık kediler altı aylık olduklarında ilk defa aşılanırlar. Her yıl aşı tekrarlanır. Aşılanan hayvanlar için aşı belgesi düzenlenir. Belgesizler öldürülür ve imha edilir.</a:t>
            </a:r>
          </a:p>
          <a:p>
            <a:pPr algn="just"/>
            <a:r>
              <a:rPr lang="tr-TR" sz="1400" dirty="0">
                <a:latin typeface="Arial" panose="020B0604020202020204" pitchFamily="34" charset="0"/>
              </a:rPr>
              <a:t> </a:t>
            </a:r>
          </a:p>
          <a:p>
            <a:pPr algn="just">
              <a:buAutoNum type="romanLcParenR"/>
            </a:pPr>
            <a:r>
              <a:rPr lang="tr-TR" sz="1400" dirty="0" smtClean="0">
                <a:latin typeface="Arial" panose="020B0604020202020204" pitchFamily="34" charset="0"/>
              </a:rPr>
              <a:t>   Belediyeler </a:t>
            </a:r>
            <a:r>
              <a:rPr lang="tr-TR" sz="1400" dirty="0">
                <a:latin typeface="Arial" panose="020B0604020202020204" pitchFamily="34" charset="0"/>
              </a:rPr>
              <a:t>ve </a:t>
            </a:r>
            <a:r>
              <a:rPr lang="tr-TR" sz="1400" b="1" dirty="0">
                <a:latin typeface="Arial" panose="020B0604020202020204" pitchFamily="34" charset="0"/>
              </a:rPr>
              <a:t>köy muhtarlıkları </a:t>
            </a:r>
            <a:r>
              <a:rPr lang="tr-TR" sz="1400" dirty="0">
                <a:latin typeface="Arial" panose="020B0604020202020204" pitchFamily="34" charset="0"/>
              </a:rPr>
              <a:t>kuduz hastalığından veya bulaşmadan şüpheli hayvanların müşahedeye alınabilecekleri yeri temin etmek zorundadır</a:t>
            </a:r>
            <a:r>
              <a:rPr lang="tr-TR" sz="1400" dirty="0" smtClean="0">
                <a:latin typeface="Arial" panose="020B0604020202020204" pitchFamily="34" charset="0"/>
              </a:rPr>
              <a:t>.</a:t>
            </a:r>
          </a:p>
          <a:p>
            <a:pPr algn="just"/>
            <a:r>
              <a:rPr lang="tr-TR" sz="1400" dirty="0" smtClean="0">
                <a:latin typeface="Arial" panose="020B0604020202020204" pitchFamily="34" charset="0"/>
              </a:rPr>
              <a:t>    *</a:t>
            </a:r>
            <a:r>
              <a:rPr lang="tr-TR" sz="1400" b="1" dirty="0" smtClean="0">
                <a:latin typeface="Arial" panose="020B0604020202020204" pitchFamily="34" charset="0"/>
              </a:rPr>
              <a:t>Mahallede belediye yetkisinde</a:t>
            </a:r>
            <a:endParaRPr lang="tr-TR" sz="1400" b="1" dirty="0">
              <a:latin typeface="Arial" panose="020B0604020202020204" pitchFamily="34" charset="0"/>
            </a:endParaRPr>
          </a:p>
        </p:txBody>
      </p:sp>
    </p:spTree>
    <p:extLst>
      <p:ext uri="{BB962C8B-B14F-4D97-AF65-F5344CB8AC3E}">
        <p14:creationId xmlns:p14="http://schemas.microsoft.com/office/powerpoint/2010/main" val="6671172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397933" y="4549676"/>
            <a:ext cx="8915400" cy="2308324"/>
          </a:xfrm>
          <a:prstGeom prst="rect">
            <a:avLst/>
          </a:prstGeom>
        </p:spPr>
        <p:txBody>
          <a:bodyPr wrap="square">
            <a:spAutoFit/>
          </a:bodyPr>
          <a:lstStyle/>
          <a:p>
            <a:endParaRPr lang="tr-TR" sz="3200" dirty="0">
              <a:latin typeface="Arial" panose="020B0604020202020204" pitchFamily="34" charset="0"/>
              <a:ea typeface="Calibri" panose="020F0502020204030204" pitchFamily="34" charset="0"/>
            </a:endParaRPr>
          </a:p>
          <a:p>
            <a:pPr marL="571500" lvl="0" indent="-571500" algn="just">
              <a:buFont typeface="Wingdings" panose="05000000000000000000" pitchFamily="2" charset="2"/>
              <a:buChar char="Ø"/>
            </a:pPr>
            <a:endParaRPr lang="tr-TR" sz="3200" b="1" dirty="0">
              <a:latin typeface="Arial" panose="020B0604020202020204" pitchFamily="34" charset="0"/>
              <a:ea typeface="Calibri" panose="020F0502020204030204" pitchFamily="34" charset="0"/>
            </a:endParaRPr>
          </a:p>
          <a:p>
            <a:pPr lvl="0" algn="just"/>
            <a:endParaRPr lang="tr-TR" sz="2000" dirty="0">
              <a:solidFill>
                <a:srgbClr val="1B657F"/>
              </a:solidFill>
              <a:latin typeface="Arial" panose="020B0604020202020204" pitchFamily="34" charset="0"/>
              <a:ea typeface="Calibri" panose="020F0502020204030204" pitchFamily="34" charset="0"/>
            </a:endParaRPr>
          </a:p>
          <a:p>
            <a:pPr algn="just"/>
            <a:endParaRPr lang="tr-TR" altLang="tr-TR" sz="2000" b="1" dirty="0">
              <a:solidFill>
                <a:srgbClr val="000000"/>
              </a:solidFill>
              <a:latin typeface="Arial" panose="020B0604020202020204" pitchFamily="34" charset="0"/>
              <a:ea typeface="Tahoma" panose="020B0604030504040204" pitchFamily="34" charset="0"/>
            </a:endParaRPr>
          </a:p>
          <a:p>
            <a:pPr lvl="0"/>
            <a:endParaRPr lang="tr-TR" sz="2000" dirty="0">
              <a:solidFill>
                <a:srgbClr val="1B657F"/>
              </a:solidFill>
              <a:latin typeface="Arial" panose="020B0604020202020204" pitchFamily="34" charset="0"/>
            </a:endParaRPr>
          </a:p>
          <a:p>
            <a:pPr lvl="0"/>
            <a:endParaRPr lang="tr-TR" altLang="tr-TR" sz="2000" dirty="0">
              <a:solidFill>
                <a:srgbClr val="000000"/>
              </a:solidFill>
              <a:latin typeface="Arial" panose="020B0604020202020204" pitchFamily="34" charset="0"/>
              <a:ea typeface="Tahoma" panose="020B0604030504040204" pitchFamily="34" charset="0"/>
            </a:endParaRPr>
          </a:p>
        </p:txBody>
      </p:sp>
      <p:sp>
        <p:nvSpPr>
          <p:cNvPr id="5" name="Dikdörtgen 4"/>
          <p:cNvSpPr/>
          <p:nvPr/>
        </p:nvSpPr>
        <p:spPr>
          <a:xfrm>
            <a:off x="1761067" y="3671838"/>
            <a:ext cx="6189133" cy="369332"/>
          </a:xfrm>
          <a:prstGeom prst="rect">
            <a:avLst/>
          </a:prstGeom>
        </p:spPr>
        <p:txBody>
          <a:bodyPr wrap="square">
            <a:spAutoFit/>
          </a:bodyPr>
          <a:lstStyle/>
          <a:p>
            <a:endParaRPr lang="tr-TR" altLang="tr-TR" dirty="0">
              <a:solidFill>
                <a:srgbClr val="000000"/>
              </a:solidFill>
              <a:latin typeface="Tahoma" pitchFamily="34" charset="0"/>
              <a:cs typeface="Arial" charset="0"/>
            </a:endParaRPr>
          </a:p>
        </p:txBody>
      </p:sp>
      <p:sp>
        <p:nvSpPr>
          <p:cNvPr id="2" name="Dikdörtgen 1"/>
          <p:cNvSpPr/>
          <p:nvPr/>
        </p:nvSpPr>
        <p:spPr>
          <a:xfrm>
            <a:off x="1430867" y="1582341"/>
            <a:ext cx="6595533" cy="369332"/>
          </a:xfrm>
          <a:prstGeom prst="rect">
            <a:avLst/>
          </a:prstGeom>
        </p:spPr>
        <p:txBody>
          <a:bodyPr wrap="square">
            <a:spAutoFit/>
          </a:bodyPr>
          <a:lstStyle/>
          <a:p>
            <a:endParaRPr lang="tr-TR" altLang="tr-TR" dirty="0">
              <a:solidFill>
                <a:srgbClr val="000000"/>
              </a:solidFill>
              <a:latin typeface="Tahoma" pitchFamily="34" charset="0"/>
              <a:cs typeface="Arial" charset="0"/>
            </a:endParaRPr>
          </a:p>
        </p:txBody>
      </p:sp>
      <p:sp>
        <p:nvSpPr>
          <p:cNvPr id="7" name="Dikdörtgen 6"/>
          <p:cNvSpPr/>
          <p:nvPr/>
        </p:nvSpPr>
        <p:spPr>
          <a:xfrm>
            <a:off x="0" y="1209625"/>
            <a:ext cx="9144000" cy="5293757"/>
          </a:xfrm>
          <a:prstGeom prst="rect">
            <a:avLst/>
          </a:prstGeom>
        </p:spPr>
        <p:txBody>
          <a:bodyPr wrap="square">
            <a:spAutoFit/>
          </a:bodyPr>
          <a:lstStyle/>
          <a:p>
            <a:pPr algn="just"/>
            <a:r>
              <a:rPr lang="tr-TR" sz="2000" b="1" dirty="0" smtClean="0">
                <a:solidFill>
                  <a:srgbClr val="FF0000"/>
                </a:solidFill>
                <a:latin typeface="Arial" panose="020B0604020202020204" pitchFamily="34" charset="0"/>
              </a:rPr>
              <a:t>5393 Sayılı Belediye Kanunu</a:t>
            </a:r>
          </a:p>
          <a:p>
            <a:pPr algn="just"/>
            <a:endParaRPr lang="tr-TR" sz="2000" b="1" dirty="0" smtClean="0">
              <a:solidFill>
                <a:srgbClr val="FF0000"/>
              </a:solidFill>
              <a:latin typeface="Arial" panose="020B0604020202020204" pitchFamily="34" charset="0"/>
            </a:endParaRPr>
          </a:p>
          <a:p>
            <a:pPr algn="just"/>
            <a:r>
              <a:rPr lang="tr-TR" sz="2000" b="1" dirty="0" smtClean="0">
                <a:latin typeface="Arial" panose="020B0604020202020204" pitchFamily="34" charset="0"/>
              </a:rPr>
              <a:t>21-Mahalle </a:t>
            </a:r>
            <a:r>
              <a:rPr lang="tr-TR" sz="2000" b="1" dirty="0">
                <a:latin typeface="Arial" panose="020B0604020202020204" pitchFamily="34" charset="0"/>
              </a:rPr>
              <a:t>Muhtarlığının Kurulumu ve </a:t>
            </a:r>
            <a:r>
              <a:rPr lang="tr-TR" sz="2000" b="1" dirty="0" smtClean="0">
                <a:latin typeface="Arial" panose="020B0604020202020204" pitchFamily="34" charset="0"/>
              </a:rPr>
              <a:t>Yönetimi:</a:t>
            </a:r>
            <a:endParaRPr lang="tr-TR" sz="2000" dirty="0">
              <a:latin typeface="Arial" panose="020B0604020202020204" pitchFamily="34" charset="0"/>
            </a:endParaRPr>
          </a:p>
          <a:p>
            <a:pPr algn="just"/>
            <a:r>
              <a:rPr lang="tr-TR" sz="2000" b="1" dirty="0">
                <a:latin typeface="Arial" panose="020B0604020202020204" pitchFamily="34" charset="0"/>
              </a:rPr>
              <a:t>Madde 9- Mahalle, muhtar ve ihtiyar heyeti </a:t>
            </a:r>
            <a:r>
              <a:rPr lang="tr-TR" sz="2000" dirty="0">
                <a:latin typeface="Arial" panose="020B0604020202020204" pitchFamily="34" charset="0"/>
              </a:rPr>
              <a:t>tarafından yönetilir. </a:t>
            </a:r>
          </a:p>
          <a:p>
            <a:pPr algn="just"/>
            <a:r>
              <a:rPr lang="tr-TR" sz="2000" dirty="0">
                <a:latin typeface="Arial" panose="020B0604020202020204" pitchFamily="34" charset="0"/>
              </a:rPr>
              <a:t>Belediye sınırları içinde mahalle kurulması, kaldırılması, birleştirilmesi, bölünmesi, adlarıyla sınırlarının tespiti ve değiştirilmesi, belediye meclisinin kararı ve kaymakamın görüşü üzerine valinin onayı ile olur. </a:t>
            </a:r>
          </a:p>
          <a:p>
            <a:pPr algn="just"/>
            <a:r>
              <a:rPr lang="tr-TR" sz="2000" dirty="0">
                <a:latin typeface="Arial" panose="020B0604020202020204" pitchFamily="34" charset="0"/>
              </a:rPr>
              <a:t>Muhtar, mahalle sakinlerinin gönüllü katılımıyla ortak ihtiyaçları belirlemek, mahallenin yaşam kalitesini geliştirmek, belediye ve diğer kamu kurum ve kuruluşlarıyla ilişkilerini yürütmek, mahalle ile ilgili konularda görüş bildirmek, diğer kurumlarla iş birliği yapmak ve kanunlarla verilen diğer görevleri yapmakla yükümlüdür. Belediye, mahallenin ve muhtarlığın ihtiyaçlarının karşılanması ve sorunlarının çözümü için bütçe imkânları ölçüsünde gerekli ayni yardım ve desteği sağlar; kararlarında mahallelinin ortak isteklerini göz önünde bulundurur ve hizmetlerin mahallenin ihtiyaçlarına uygun biçimde yürütülmesini sağlamaya çalışır.</a:t>
            </a:r>
          </a:p>
          <a:p>
            <a:r>
              <a:rPr lang="tr-TR" dirty="0"/>
              <a:t> </a:t>
            </a:r>
          </a:p>
        </p:txBody>
      </p:sp>
    </p:spTree>
    <p:extLst>
      <p:ext uri="{BB962C8B-B14F-4D97-AF65-F5344CB8AC3E}">
        <p14:creationId xmlns:p14="http://schemas.microsoft.com/office/powerpoint/2010/main" val="26361540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309252"/>
            <a:ext cx="9144000" cy="5262979"/>
          </a:xfrm>
          <a:prstGeom prst="rect">
            <a:avLst/>
          </a:prstGeom>
        </p:spPr>
        <p:txBody>
          <a:bodyPr wrap="square">
            <a:spAutoFit/>
          </a:bodyPr>
          <a:lstStyle/>
          <a:p>
            <a:pPr algn="just"/>
            <a:r>
              <a:rPr lang="tr-TR" sz="2800" b="1" dirty="0" smtClean="0">
                <a:solidFill>
                  <a:srgbClr val="FF0000"/>
                </a:solidFill>
                <a:latin typeface="Arial" panose="020B0604020202020204" pitchFamily="34" charset="0"/>
              </a:rPr>
              <a:t>5393 </a:t>
            </a:r>
            <a:r>
              <a:rPr lang="tr-TR" sz="2800" b="1" dirty="0">
                <a:solidFill>
                  <a:srgbClr val="FF0000"/>
                </a:solidFill>
                <a:latin typeface="Arial" panose="020B0604020202020204" pitchFamily="34" charset="0"/>
              </a:rPr>
              <a:t>Sayılı Belediye </a:t>
            </a:r>
            <a:r>
              <a:rPr lang="tr-TR" sz="2800" b="1" dirty="0" smtClean="0">
                <a:solidFill>
                  <a:srgbClr val="FF0000"/>
                </a:solidFill>
                <a:latin typeface="Arial" panose="020B0604020202020204" pitchFamily="34" charset="0"/>
              </a:rPr>
              <a:t>Kanunu</a:t>
            </a:r>
          </a:p>
          <a:p>
            <a:pPr algn="just"/>
            <a:endParaRPr lang="tr-TR" sz="2800" b="1" dirty="0">
              <a:solidFill>
                <a:srgbClr val="FF0000"/>
              </a:solidFill>
              <a:latin typeface="Arial" panose="020B0604020202020204" pitchFamily="34" charset="0"/>
            </a:endParaRPr>
          </a:p>
          <a:p>
            <a:pPr algn="just"/>
            <a:r>
              <a:rPr lang="tr-TR" sz="2800" b="1" dirty="0">
                <a:latin typeface="Arial" panose="020B0604020202020204" pitchFamily="34" charset="0"/>
              </a:rPr>
              <a:t>22-İl İhtisas Komisyonlarına Katılma </a:t>
            </a:r>
            <a:r>
              <a:rPr lang="tr-TR" sz="2800" b="1" dirty="0" smtClean="0">
                <a:latin typeface="Arial" panose="020B0604020202020204" pitchFamily="34" charset="0"/>
              </a:rPr>
              <a:t>Yetkisi:</a:t>
            </a:r>
            <a:endParaRPr lang="tr-TR" sz="2800" dirty="0">
              <a:latin typeface="Arial" panose="020B0604020202020204" pitchFamily="34" charset="0"/>
            </a:endParaRPr>
          </a:p>
          <a:p>
            <a:pPr algn="just"/>
            <a:r>
              <a:rPr lang="tr-TR" sz="2800" b="1" dirty="0">
                <a:latin typeface="Arial" panose="020B0604020202020204" pitchFamily="34" charset="0"/>
              </a:rPr>
              <a:t>Madde 24-Mahalle muhtarları </a:t>
            </a:r>
            <a:r>
              <a:rPr lang="tr-TR" sz="2800" dirty="0">
                <a:latin typeface="Arial" panose="020B0604020202020204" pitchFamily="34" charset="0"/>
              </a:rPr>
              <a:t>ve ildeki kamu kuruluşlarının amirleri ile ildeki kamu kurumu niteliğindeki meslek kuruluşları, üniversiteler, sendikalar ve gündemdeki konularla ilgili sivil toplum örgütlerinin temsilcileri, oy hakkı olmaksızın kendi görev ve faaliyet alanlarına giren konuların görüşüldüğü ihtisas komisyonu toplantılarına katılabilir ve görüş bildirebilir.</a:t>
            </a:r>
          </a:p>
          <a:p>
            <a:r>
              <a:rPr lang="tr-TR" sz="2800" dirty="0"/>
              <a:t> </a:t>
            </a:r>
          </a:p>
          <a:p>
            <a:pPr marL="269875" indent="-269875" algn="just">
              <a:buFont typeface="Wingdings" pitchFamily="2" charset="2"/>
              <a:buChar char="Ø"/>
            </a:pPr>
            <a:endParaRPr lang="tr-TR" altLang="tr-TR" sz="2800" dirty="0">
              <a:solidFill>
                <a:srgbClr val="000000"/>
              </a:solidFill>
              <a:latin typeface="Arial" panose="020B0604020202020204" pitchFamily="34" charset="0"/>
            </a:endParaRPr>
          </a:p>
        </p:txBody>
      </p:sp>
    </p:spTree>
    <p:extLst>
      <p:ext uri="{BB962C8B-B14F-4D97-AF65-F5344CB8AC3E}">
        <p14:creationId xmlns:p14="http://schemas.microsoft.com/office/powerpoint/2010/main" val="24768149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 y="1741330"/>
            <a:ext cx="9144000" cy="4093428"/>
          </a:xfrm>
          <a:prstGeom prst="rect">
            <a:avLst/>
          </a:prstGeom>
          <a:noFill/>
        </p:spPr>
        <p:txBody>
          <a:bodyPr wrap="square" rtlCol="0">
            <a:spAutoFit/>
          </a:bodyPr>
          <a:lstStyle/>
          <a:p>
            <a:pPr algn="just"/>
            <a:r>
              <a:rPr lang="tr-TR" sz="3200" b="1" dirty="0">
                <a:solidFill>
                  <a:srgbClr val="FF0000"/>
                </a:solidFill>
                <a:latin typeface="Arial" panose="020B0604020202020204" pitchFamily="34" charset="0"/>
              </a:rPr>
              <a:t>2709 </a:t>
            </a:r>
            <a:r>
              <a:rPr lang="tr-TR" sz="3200" b="1" dirty="0" smtClean="0">
                <a:solidFill>
                  <a:srgbClr val="FF0000"/>
                </a:solidFill>
                <a:latin typeface="Arial" panose="020B0604020202020204" pitchFamily="34" charset="0"/>
              </a:rPr>
              <a:t>Sayılı </a:t>
            </a:r>
            <a:r>
              <a:rPr lang="tr-TR" sz="3200" b="1" dirty="0">
                <a:solidFill>
                  <a:srgbClr val="FF0000"/>
                </a:solidFill>
                <a:latin typeface="Arial" panose="020B0604020202020204" pitchFamily="34" charset="0"/>
              </a:rPr>
              <a:t>Türkiye Cumhuriyeti </a:t>
            </a:r>
            <a:r>
              <a:rPr lang="tr-TR" sz="3200" b="1" dirty="0" smtClean="0">
                <a:solidFill>
                  <a:srgbClr val="FF0000"/>
                </a:solidFill>
                <a:latin typeface="Arial" panose="020B0604020202020204" pitchFamily="34" charset="0"/>
              </a:rPr>
              <a:t>Anayasası</a:t>
            </a:r>
          </a:p>
          <a:p>
            <a:pPr algn="just"/>
            <a:endParaRPr lang="tr-TR" sz="3200" b="1" dirty="0" smtClean="0">
              <a:solidFill>
                <a:srgbClr val="FF0000"/>
              </a:solidFill>
              <a:latin typeface="Arial" panose="020B0604020202020204" pitchFamily="34" charset="0"/>
            </a:endParaRPr>
          </a:p>
          <a:p>
            <a:pPr algn="just"/>
            <a:r>
              <a:rPr lang="tr-TR" sz="2800" b="1" dirty="0">
                <a:latin typeface="Arial" panose="020B0604020202020204" pitchFamily="34" charset="0"/>
              </a:rPr>
              <a:t>1-Tüzel Kişilik Ve Temsil Ve Taraf Olma </a:t>
            </a:r>
            <a:r>
              <a:rPr lang="tr-TR" sz="2800" b="1" dirty="0" smtClean="0">
                <a:latin typeface="Arial" panose="020B0604020202020204" pitchFamily="34" charset="0"/>
              </a:rPr>
              <a:t>Yetkisi:</a:t>
            </a:r>
            <a:endParaRPr lang="tr-TR" sz="2800" dirty="0">
              <a:latin typeface="Arial" panose="020B0604020202020204" pitchFamily="34" charset="0"/>
            </a:endParaRPr>
          </a:p>
          <a:p>
            <a:pPr algn="just"/>
            <a:r>
              <a:rPr lang="tr-TR" sz="2800" b="1" dirty="0">
                <a:latin typeface="Arial" panose="020B0604020202020204" pitchFamily="34" charset="0"/>
              </a:rPr>
              <a:t>Madde 127</a:t>
            </a:r>
            <a:r>
              <a:rPr lang="tr-TR" sz="2800" dirty="0">
                <a:latin typeface="Arial" panose="020B0604020202020204" pitchFamily="34" charset="0"/>
              </a:rPr>
              <a:t> – Mahalli idareler; il, belediye veya </a:t>
            </a:r>
            <a:r>
              <a:rPr lang="tr-TR" sz="2800" b="1" dirty="0">
                <a:latin typeface="Arial" panose="020B0604020202020204" pitchFamily="34" charset="0"/>
              </a:rPr>
              <a:t>köy halkının </a:t>
            </a:r>
            <a:r>
              <a:rPr lang="tr-TR" sz="2800" dirty="0">
                <a:latin typeface="Arial" panose="020B0604020202020204" pitchFamily="34" charset="0"/>
              </a:rPr>
              <a:t>mahalli müşterek ihtiyaçlarını karşılamak üzere kuruluş esasları kanunla belirtilen ve karar organları, gene kanunda gösterilen, seçmenler tarafından seçilerek oluşturulan kamu tüzelkişileridir.</a:t>
            </a:r>
          </a:p>
          <a:p>
            <a:endParaRPr lang="tr-TR" sz="2800" b="1" dirty="0" smtClean="0">
              <a:latin typeface="Arial" panose="020B0604020202020204" pitchFamily="34" charset="0"/>
            </a:endParaRPr>
          </a:p>
        </p:txBody>
      </p:sp>
      <p:sp>
        <p:nvSpPr>
          <p:cNvPr id="5" name="Dikdörtgen 4"/>
          <p:cNvSpPr/>
          <p:nvPr/>
        </p:nvSpPr>
        <p:spPr>
          <a:xfrm>
            <a:off x="2981738" y="0"/>
            <a:ext cx="6162261" cy="830997"/>
          </a:xfrm>
          <a:prstGeom prst="rect">
            <a:avLst/>
          </a:prstGeom>
        </p:spPr>
        <p:txBody>
          <a:bodyPr wrap="square">
            <a:spAutoFit/>
          </a:bodyPr>
          <a:lstStyle/>
          <a:p>
            <a:pPr algn="r"/>
            <a:r>
              <a:rPr lang="tr-TR" altLang="tr-TR" sz="2400" b="1" dirty="0"/>
              <a:t>İÇİŞLERİ BAKANLIĞI </a:t>
            </a:r>
          </a:p>
          <a:p>
            <a:pPr algn="r"/>
            <a:r>
              <a:rPr lang="tr-TR" altLang="tr-TR" sz="2400" b="1" dirty="0"/>
              <a:t>İLLER İDARESİ GENEL MÜDÜRLÜĞÜ</a:t>
            </a:r>
          </a:p>
        </p:txBody>
      </p:sp>
    </p:spTree>
    <p:extLst>
      <p:ext uri="{BB962C8B-B14F-4D97-AF65-F5344CB8AC3E}">
        <p14:creationId xmlns:p14="http://schemas.microsoft.com/office/powerpoint/2010/main" val="36318732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459827"/>
            <a:ext cx="9144000" cy="4401205"/>
          </a:xfrm>
          <a:prstGeom prst="rect">
            <a:avLst/>
          </a:prstGeom>
        </p:spPr>
        <p:txBody>
          <a:bodyPr wrap="square">
            <a:spAutoFit/>
          </a:bodyPr>
          <a:lstStyle/>
          <a:p>
            <a:pPr algn="just"/>
            <a:r>
              <a:rPr lang="tr-TR" sz="2800" b="1" dirty="0" smtClean="0">
                <a:solidFill>
                  <a:srgbClr val="FF0000"/>
                </a:solidFill>
                <a:latin typeface="Arial" panose="020B0604020202020204" pitchFamily="34" charset="0"/>
              </a:rPr>
              <a:t>5393 </a:t>
            </a:r>
            <a:r>
              <a:rPr lang="tr-TR" sz="2800" b="1" dirty="0">
                <a:solidFill>
                  <a:srgbClr val="FF0000"/>
                </a:solidFill>
                <a:latin typeface="Arial" panose="020B0604020202020204" pitchFamily="34" charset="0"/>
              </a:rPr>
              <a:t>Sayılı Belediye </a:t>
            </a:r>
            <a:r>
              <a:rPr lang="tr-TR" sz="2800" b="1" dirty="0" smtClean="0">
                <a:solidFill>
                  <a:srgbClr val="FF0000"/>
                </a:solidFill>
                <a:latin typeface="Arial" panose="020B0604020202020204" pitchFamily="34" charset="0"/>
              </a:rPr>
              <a:t>Kanunu</a:t>
            </a:r>
          </a:p>
          <a:p>
            <a:pPr algn="just"/>
            <a:endParaRPr lang="tr-TR" sz="2800" b="1" dirty="0">
              <a:solidFill>
                <a:srgbClr val="FF0000"/>
              </a:solidFill>
              <a:latin typeface="Arial" panose="020B0604020202020204" pitchFamily="34" charset="0"/>
            </a:endParaRPr>
          </a:p>
          <a:p>
            <a:pPr algn="just"/>
            <a:r>
              <a:rPr lang="tr-TR" sz="2800" b="1" dirty="0" smtClean="0">
                <a:latin typeface="Arial" panose="020B0604020202020204" pitchFamily="34" charset="0"/>
              </a:rPr>
              <a:t>23-Kent </a:t>
            </a:r>
            <a:r>
              <a:rPr lang="tr-TR" sz="2800" b="1" dirty="0">
                <a:latin typeface="Arial" panose="020B0604020202020204" pitchFamily="34" charset="0"/>
              </a:rPr>
              <a:t>Konseyine Katılma </a:t>
            </a:r>
            <a:r>
              <a:rPr lang="tr-TR" sz="2800" b="1" dirty="0" smtClean="0">
                <a:latin typeface="Arial" panose="020B0604020202020204" pitchFamily="34" charset="0"/>
              </a:rPr>
              <a:t>Yetkisi:</a:t>
            </a:r>
            <a:endParaRPr lang="tr-TR" sz="2800" dirty="0">
              <a:latin typeface="Arial" panose="020B0604020202020204" pitchFamily="34" charset="0"/>
            </a:endParaRPr>
          </a:p>
          <a:p>
            <a:pPr algn="just"/>
            <a:r>
              <a:rPr lang="tr-TR" sz="2800" b="1" dirty="0">
                <a:latin typeface="Arial" panose="020B0604020202020204" pitchFamily="34" charset="0"/>
              </a:rPr>
              <a:t>Madde 76- </a:t>
            </a:r>
            <a:r>
              <a:rPr lang="tr-TR" sz="2800" dirty="0">
                <a:latin typeface="Arial" panose="020B0604020202020204" pitchFamily="34" charset="0"/>
              </a:rPr>
              <a:t>Belediyeler kamu kurumu niteliğindeki meslek kuruluşlarının, sendikaların, noterlerin, varsa üniversitelerin, ilgili sivil toplum örgütlerinin, siyasî partilerin, kamu kurum ve kuruluşlarının ve </a:t>
            </a:r>
            <a:r>
              <a:rPr lang="tr-TR" sz="2800" b="1" dirty="0">
                <a:latin typeface="Arial" panose="020B0604020202020204" pitchFamily="34" charset="0"/>
              </a:rPr>
              <a:t>mahalle muhtarlarının</a:t>
            </a:r>
            <a:r>
              <a:rPr lang="tr-TR" sz="2800" dirty="0">
                <a:latin typeface="Arial" panose="020B0604020202020204" pitchFamily="34" charset="0"/>
              </a:rPr>
              <a:t> </a:t>
            </a:r>
            <a:r>
              <a:rPr lang="tr-TR" sz="2800" b="1" dirty="0">
                <a:latin typeface="Arial" panose="020B0604020202020204" pitchFamily="34" charset="0"/>
              </a:rPr>
              <a:t>temsilcileri</a:t>
            </a:r>
            <a:r>
              <a:rPr lang="tr-TR" sz="2800" dirty="0">
                <a:latin typeface="Arial" panose="020B0604020202020204" pitchFamily="34" charset="0"/>
              </a:rPr>
              <a:t> ile diğer ilgililerin katılımıyla oluşan kent konseyinin faaliyetlerinin etkili ve verimli yürütülmesi konusunda yardım ve destek sağlar.</a:t>
            </a:r>
            <a:endParaRPr lang="tr-TR" sz="2800" dirty="0">
              <a:solidFill>
                <a:srgbClr val="1B657F"/>
              </a:solidFill>
              <a:latin typeface="Arial" panose="020B0604020202020204" pitchFamily="34" charset="0"/>
            </a:endParaRPr>
          </a:p>
        </p:txBody>
      </p:sp>
    </p:spTree>
    <p:extLst>
      <p:ext uri="{BB962C8B-B14F-4D97-AF65-F5344CB8AC3E}">
        <p14:creationId xmlns:p14="http://schemas.microsoft.com/office/powerpoint/2010/main" val="27628234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456417"/>
            <a:ext cx="9144000" cy="5262979"/>
          </a:xfrm>
          <a:prstGeom prst="rect">
            <a:avLst/>
          </a:prstGeom>
        </p:spPr>
        <p:txBody>
          <a:bodyPr wrap="square">
            <a:spAutoFit/>
          </a:bodyPr>
          <a:lstStyle/>
          <a:p>
            <a:pPr algn="just"/>
            <a:r>
              <a:rPr lang="tr-TR" sz="1600" b="1" dirty="0" smtClean="0">
                <a:solidFill>
                  <a:srgbClr val="FF0000"/>
                </a:solidFill>
                <a:latin typeface="Arial" panose="020B0604020202020204" pitchFamily="34" charset="0"/>
              </a:rPr>
              <a:t>7201 Sayılı </a:t>
            </a:r>
            <a:r>
              <a:rPr lang="tr-TR" sz="1600" b="1" dirty="0">
                <a:solidFill>
                  <a:srgbClr val="FF0000"/>
                </a:solidFill>
                <a:latin typeface="Arial" panose="020B0604020202020204" pitchFamily="34" charset="0"/>
              </a:rPr>
              <a:t>Tebligat </a:t>
            </a:r>
            <a:r>
              <a:rPr lang="tr-TR" sz="1600" b="1" dirty="0" smtClean="0">
                <a:solidFill>
                  <a:srgbClr val="FF0000"/>
                </a:solidFill>
                <a:latin typeface="Arial" panose="020B0604020202020204" pitchFamily="34" charset="0"/>
              </a:rPr>
              <a:t>Kanunu</a:t>
            </a:r>
            <a:r>
              <a:rPr lang="tr-TR" sz="1600" b="1" dirty="0">
                <a:solidFill>
                  <a:srgbClr val="FF0000"/>
                </a:solidFill>
                <a:latin typeface="Arial" panose="020B0604020202020204" pitchFamily="34" charset="0"/>
              </a:rPr>
              <a:t> </a:t>
            </a:r>
          </a:p>
          <a:p>
            <a:pPr algn="just"/>
            <a:endParaRPr lang="tr-TR" sz="1600" b="1" dirty="0" smtClean="0">
              <a:latin typeface="Arial" panose="020B0604020202020204" pitchFamily="34" charset="0"/>
            </a:endParaRPr>
          </a:p>
          <a:p>
            <a:pPr algn="just"/>
            <a:r>
              <a:rPr lang="tr-TR" sz="1600" b="1" dirty="0" smtClean="0">
                <a:latin typeface="Arial" panose="020B0604020202020204" pitchFamily="34" charset="0"/>
              </a:rPr>
              <a:t>24-Tebliğ </a:t>
            </a:r>
            <a:r>
              <a:rPr lang="tr-TR" sz="1600" b="1" dirty="0">
                <a:latin typeface="Arial" panose="020B0604020202020204" pitchFamily="34" charset="0"/>
              </a:rPr>
              <a:t>İmkansızlığı ve Tebellüğden İmtina Halinde </a:t>
            </a:r>
            <a:r>
              <a:rPr lang="tr-TR" sz="1600" b="1" dirty="0" smtClean="0">
                <a:latin typeface="Arial" panose="020B0604020202020204" pitchFamily="34" charset="0"/>
              </a:rPr>
              <a:t>Yükümlülük:</a:t>
            </a:r>
            <a:r>
              <a:rPr lang="tr-TR" sz="1600" dirty="0" smtClean="0">
                <a:latin typeface="Arial" panose="020B0604020202020204" pitchFamily="34" charset="0"/>
              </a:rPr>
              <a:t> </a:t>
            </a:r>
            <a:endParaRPr lang="tr-TR" sz="1600" dirty="0">
              <a:latin typeface="Arial" panose="020B0604020202020204" pitchFamily="34" charset="0"/>
            </a:endParaRPr>
          </a:p>
          <a:p>
            <a:pPr algn="just"/>
            <a:r>
              <a:rPr lang="tr-TR" sz="1600" b="1" dirty="0">
                <a:latin typeface="Arial" panose="020B0604020202020204" pitchFamily="34" charset="0"/>
              </a:rPr>
              <a:t>Madde 21 – (Değişik : 6/6/1985 - 3220/7 </a:t>
            </a:r>
            <a:r>
              <a:rPr lang="tr-TR" sz="1600" b="1" dirty="0" err="1">
                <a:latin typeface="Arial" panose="020B0604020202020204" pitchFamily="34" charset="0"/>
              </a:rPr>
              <a:t>md.</a:t>
            </a:r>
            <a:r>
              <a:rPr lang="tr-TR" sz="1600" b="1" dirty="0">
                <a:latin typeface="Arial" panose="020B0604020202020204" pitchFamily="34" charset="0"/>
              </a:rPr>
              <a:t>)</a:t>
            </a:r>
            <a:endParaRPr lang="tr-TR" sz="1600" dirty="0">
              <a:latin typeface="Arial" panose="020B0604020202020204" pitchFamily="34" charset="0"/>
            </a:endParaRPr>
          </a:p>
          <a:p>
            <a:pPr algn="just"/>
            <a:r>
              <a:rPr lang="tr-TR" sz="1600" dirty="0">
                <a:latin typeface="Arial" panose="020B0604020202020204" pitchFamily="34" charset="0"/>
              </a:rPr>
              <a:t>Kendisine tebligat yapılacak kimse veya yukarıdaki maddeler mucibince tebligat yapılabilecek kimselerden hiçbiri gösterilen adreste bulunmaz veya tebellüğden imtina ederse, tebliğ memuru tebliğ olunacak evrakı, o yerin muhtar veya ihtiyar heyeti azasından birine veyahut zabıta amir ve memurlarına imza mukabilinde teslim eder ve tesellüm edenin adresini ihtiva eden ihbarnameyi gösterilen adresteki binanın kapısına yapıştırmakla beraber, adreste bulunmama halinde tebliğ olunacak şahsa keyfiyetin haber verilmesini de mümkün oldukça en yakın komşularından birine, varsa yönetici veya kapıcıya da bildirilir. İhbarnamenin kapıya yapıştırıldığı tarih, tebliğ tarihi sayılır. (1)</a:t>
            </a:r>
            <a:r>
              <a:rPr lang="tr-TR" sz="1600" b="1" dirty="0">
                <a:latin typeface="Arial" panose="020B0604020202020204" pitchFamily="34" charset="0"/>
              </a:rPr>
              <a:t>(Ek fıkra: 11/1/2011-6099/5 </a:t>
            </a:r>
            <a:r>
              <a:rPr lang="tr-TR" sz="1600" b="1" dirty="0" err="1">
                <a:latin typeface="Arial" panose="020B0604020202020204" pitchFamily="34" charset="0"/>
              </a:rPr>
              <a:t>md.</a:t>
            </a:r>
            <a:r>
              <a:rPr lang="tr-TR" sz="1600" b="1" dirty="0">
                <a:latin typeface="Arial" panose="020B0604020202020204" pitchFamily="34" charset="0"/>
              </a:rPr>
              <a:t>) </a:t>
            </a:r>
            <a:r>
              <a:rPr lang="tr-TR" sz="1600" dirty="0">
                <a:latin typeface="Arial" panose="020B0604020202020204" pitchFamily="34" charset="0"/>
              </a:rPr>
              <a:t>Gösterilen adres muhatabın adres kayıt sistemindeki adresi olup, muhatap o adreste hiç oturmamış veya o adresten sürekli olarak ayrılmış olsa dahi, tebliğ memuru tebliğ olunacak evrakı, o yerin muhtar veya ihtiyar heyeti azasından birine veyahut zabıta amir veya memurlarına imza karşılığında teslim eder ve tesellüm edenin adresini ihtiva eden ihbarnameyi gösterilen adresteki binanın kapısına yapıştırır. İhbarnamenin kapıya yapıştırıldığı tarih, tebliğ tarihi sayılır.(</a:t>
            </a:r>
            <a:r>
              <a:rPr lang="tr-TR" sz="1600" b="1" dirty="0">
                <a:latin typeface="Arial" panose="020B0604020202020204" pitchFamily="34" charset="0"/>
              </a:rPr>
              <a:t>Ek: 19/3/2003-4829/5 </a:t>
            </a:r>
            <a:r>
              <a:rPr lang="tr-TR" sz="1600" b="1" dirty="0" err="1">
                <a:latin typeface="Arial" panose="020B0604020202020204" pitchFamily="34" charset="0"/>
              </a:rPr>
              <a:t>md.</a:t>
            </a:r>
            <a:r>
              <a:rPr lang="tr-TR" sz="1600" b="1" dirty="0">
                <a:latin typeface="Arial" panose="020B0604020202020204" pitchFamily="34" charset="0"/>
              </a:rPr>
              <a:t>) Muhtar,</a:t>
            </a:r>
            <a:r>
              <a:rPr lang="tr-TR" sz="1600" dirty="0">
                <a:latin typeface="Arial" panose="020B0604020202020204" pitchFamily="34" charset="0"/>
              </a:rPr>
              <a:t> ihtiyar heyeti azaları, zabıta amir ve memurları yukarıdaki fıkralar uyarınca kendilerine teslim edilen evrakı kabule mecburdurlar.</a:t>
            </a:r>
          </a:p>
          <a:p>
            <a:pPr marL="342900" lvl="0" indent="-342900" algn="just">
              <a:buFont typeface="Wingdings" panose="05000000000000000000" pitchFamily="2" charset="2"/>
              <a:buChar char="Ø"/>
            </a:pPr>
            <a:endParaRPr lang="tr-TR" sz="2400" dirty="0">
              <a:solidFill>
                <a:srgbClr val="1B657F"/>
              </a:solidFill>
              <a:latin typeface="Arial" panose="020B0604020202020204" pitchFamily="34" charset="0"/>
            </a:endParaRPr>
          </a:p>
          <a:p>
            <a:pPr algn="just"/>
            <a:endParaRPr lang="tr-TR" sz="2400" dirty="0">
              <a:latin typeface="Arial" panose="020B0604020202020204" pitchFamily="34" charset="0"/>
            </a:endParaRPr>
          </a:p>
        </p:txBody>
      </p:sp>
    </p:spTree>
    <p:extLst>
      <p:ext uri="{BB962C8B-B14F-4D97-AF65-F5344CB8AC3E}">
        <p14:creationId xmlns:p14="http://schemas.microsoft.com/office/powerpoint/2010/main" val="25735499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686605"/>
            <a:ext cx="9144000" cy="4154984"/>
          </a:xfrm>
          <a:prstGeom prst="rect">
            <a:avLst/>
          </a:prstGeom>
        </p:spPr>
        <p:txBody>
          <a:bodyPr wrap="square">
            <a:spAutoFit/>
          </a:bodyPr>
          <a:lstStyle/>
          <a:p>
            <a:pPr algn="just"/>
            <a:r>
              <a:rPr lang="tr-TR" sz="2400" b="1" dirty="0">
                <a:solidFill>
                  <a:srgbClr val="FF0000"/>
                </a:solidFill>
                <a:latin typeface="Arial" panose="020B0604020202020204" pitchFamily="34" charset="0"/>
              </a:rPr>
              <a:t>7201 Sayılı Tebligat Kanunu </a:t>
            </a:r>
          </a:p>
          <a:p>
            <a:pPr algn="just"/>
            <a:endParaRPr lang="tr-TR" sz="2400" b="1" dirty="0" smtClean="0">
              <a:latin typeface="Arial" panose="020B0604020202020204" pitchFamily="34" charset="0"/>
            </a:endParaRPr>
          </a:p>
          <a:p>
            <a:pPr algn="just"/>
            <a:r>
              <a:rPr lang="tr-TR" sz="2400" b="1" dirty="0" smtClean="0">
                <a:latin typeface="Arial" panose="020B0604020202020204" pitchFamily="34" charset="0"/>
              </a:rPr>
              <a:t>25-Adresin </a:t>
            </a:r>
            <a:r>
              <a:rPr lang="tr-TR" sz="2400" b="1" dirty="0">
                <a:latin typeface="Arial" panose="020B0604020202020204" pitchFamily="34" charset="0"/>
              </a:rPr>
              <a:t>Meçhul Olması Halinde İlanen Tebligatta </a:t>
            </a:r>
            <a:r>
              <a:rPr lang="tr-TR" sz="2400" b="1" dirty="0" smtClean="0">
                <a:latin typeface="Arial" panose="020B0604020202020204" pitchFamily="34" charset="0"/>
              </a:rPr>
              <a:t>Görev;</a:t>
            </a:r>
            <a:endParaRPr lang="tr-TR" sz="2400" dirty="0">
              <a:latin typeface="Arial" panose="020B0604020202020204" pitchFamily="34" charset="0"/>
            </a:endParaRPr>
          </a:p>
          <a:p>
            <a:pPr algn="just"/>
            <a:r>
              <a:rPr lang="tr-TR" sz="2400" b="1" dirty="0">
                <a:latin typeface="Arial" panose="020B0604020202020204" pitchFamily="34" charset="0"/>
              </a:rPr>
              <a:t>Madde 28 –</a:t>
            </a:r>
            <a:r>
              <a:rPr lang="tr-TR" sz="2400" dirty="0">
                <a:latin typeface="Arial" panose="020B0604020202020204" pitchFamily="34" charset="0"/>
              </a:rPr>
              <a:t>Adresin meçhul olması halinde keyfiyet tebliğ memuru tarafından </a:t>
            </a:r>
            <a:r>
              <a:rPr lang="tr-TR" sz="2400" b="1" dirty="0">
                <a:latin typeface="Arial" panose="020B0604020202020204" pitchFamily="34" charset="0"/>
              </a:rPr>
              <a:t>mahalle veya köy muhtarına </a:t>
            </a:r>
            <a:r>
              <a:rPr lang="tr-TR" sz="2400" dirty="0">
                <a:latin typeface="Arial" panose="020B0604020202020204" pitchFamily="34" charset="0"/>
              </a:rPr>
              <a:t>şerh verdirilmek suretiyle </a:t>
            </a:r>
            <a:r>
              <a:rPr lang="tr-TR" sz="2400" dirty="0" smtClean="0">
                <a:latin typeface="Arial" panose="020B0604020202020204" pitchFamily="34" charset="0"/>
              </a:rPr>
              <a:t>tespit </a:t>
            </a:r>
            <a:r>
              <a:rPr lang="tr-TR" sz="2400" dirty="0">
                <a:latin typeface="Arial" panose="020B0604020202020204" pitchFamily="34" charset="0"/>
              </a:rPr>
              <a:t>edilir. </a:t>
            </a:r>
            <a:r>
              <a:rPr lang="tr-TR" sz="2400" b="1" dirty="0">
                <a:latin typeface="Arial" panose="020B0604020202020204" pitchFamily="34" charset="0"/>
              </a:rPr>
              <a:t>(Değişik ikinci cümle: 19/3/2003-4829/9 </a:t>
            </a:r>
            <a:r>
              <a:rPr lang="tr-TR" sz="2400" b="1" dirty="0" err="1">
                <a:latin typeface="Arial" panose="020B0604020202020204" pitchFamily="34" charset="0"/>
              </a:rPr>
              <a:t>md.</a:t>
            </a:r>
            <a:r>
              <a:rPr lang="tr-TR" sz="2400" b="1" dirty="0">
                <a:latin typeface="Arial" panose="020B0604020202020204" pitchFamily="34" charset="0"/>
              </a:rPr>
              <a:t>) </a:t>
            </a:r>
            <a:r>
              <a:rPr lang="tr-TR" sz="2400" dirty="0">
                <a:latin typeface="Arial" panose="020B0604020202020204" pitchFamily="34" charset="0"/>
              </a:rPr>
              <a:t>Bununla beraber tebliği çıkaran merci, muhatabın adresini resmî veya hususi müessese ve dairelerden gerekli gördüklerine sorar ve zabıta vasıtasıyla tahkik ve tespit ettirir.</a:t>
            </a:r>
          </a:p>
          <a:p>
            <a:pPr marL="269875" lvl="0" indent="-269875" algn="just">
              <a:buFont typeface="Wingdings" pitchFamily="2" charset="2"/>
              <a:buChar char="Ø"/>
            </a:pPr>
            <a:endParaRPr lang="tr-TR" sz="2400" b="1" i="1" dirty="0"/>
          </a:p>
          <a:p>
            <a:pPr eaLnBrk="1" hangingPunct="1">
              <a:buFont typeface="Wingdings" pitchFamily="2" charset="2"/>
              <a:buChar char="Ø"/>
            </a:pPr>
            <a:endParaRPr lang="tr-TR" altLang="tr-TR" sz="2400" dirty="0">
              <a:solidFill>
                <a:srgbClr val="000000"/>
              </a:solidFill>
              <a:latin typeface="Arial" panose="020B0604020202020204" pitchFamily="34" charset="0"/>
              <a:ea typeface="Tahoma" panose="020B0604030504040204" pitchFamily="34" charset="0"/>
            </a:endParaRPr>
          </a:p>
        </p:txBody>
      </p:sp>
    </p:spTree>
    <p:extLst>
      <p:ext uri="{BB962C8B-B14F-4D97-AF65-F5344CB8AC3E}">
        <p14:creationId xmlns:p14="http://schemas.microsoft.com/office/powerpoint/2010/main" val="21074332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ikdörtgen 7"/>
          <p:cNvSpPr/>
          <p:nvPr/>
        </p:nvSpPr>
        <p:spPr>
          <a:xfrm>
            <a:off x="-1" y="1562614"/>
            <a:ext cx="9144001" cy="4370427"/>
          </a:xfrm>
          <a:prstGeom prst="rect">
            <a:avLst/>
          </a:prstGeom>
        </p:spPr>
        <p:txBody>
          <a:bodyPr wrap="square">
            <a:spAutoFit/>
          </a:bodyPr>
          <a:lstStyle/>
          <a:p>
            <a:pPr algn="just"/>
            <a:r>
              <a:rPr lang="tr-TR" sz="2400" b="1" dirty="0" smtClean="0">
                <a:solidFill>
                  <a:srgbClr val="FF0000"/>
                </a:solidFill>
                <a:latin typeface="Arial" panose="020B0604020202020204" pitchFamily="34" charset="0"/>
              </a:rPr>
              <a:t>7201 </a:t>
            </a:r>
            <a:r>
              <a:rPr lang="tr-TR" sz="2400" b="1" dirty="0">
                <a:solidFill>
                  <a:srgbClr val="FF0000"/>
                </a:solidFill>
                <a:latin typeface="Arial" panose="020B0604020202020204" pitchFamily="34" charset="0"/>
              </a:rPr>
              <a:t>Sayılı Tebligat </a:t>
            </a:r>
            <a:r>
              <a:rPr lang="tr-TR" sz="2400" b="1" dirty="0" smtClean="0">
                <a:solidFill>
                  <a:srgbClr val="FF0000"/>
                </a:solidFill>
                <a:latin typeface="Arial" panose="020B0604020202020204" pitchFamily="34" charset="0"/>
              </a:rPr>
              <a:t>Kanunu</a:t>
            </a:r>
          </a:p>
          <a:p>
            <a:pPr algn="just"/>
            <a:r>
              <a:rPr lang="tr-TR" sz="2400" b="1" dirty="0" smtClean="0">
                <a:solidFill>
                  <a:srgbClr val="FF0000"/>
                </a:solidFill>
                <a:latin typeface="Arial" panose="020B0604020202020204" pitchFamily="34" charset="0"/>
              </a:rPr>
              <a:t> </a:t>
            </a:r>
            <a:endParaRPr lang="tr-TR" sz="2400" b="1" dirty="0">
              <a:solidFill>
                <a:srgbClr val="FF0000"/>
              </a:solidFill>
              <a:latin typeface="Arial" panose="020B0604020202020204" pitchFamily="34" charset="0"/>
            </a:endParaRPr>
          </a:p>
          <a:p>
            <a:pPr lvl="0" algn="just"/>
            <a:r>
              <a:rPr lang="tr-TR" sz="2400" b="1" dirty="0">
                <a:latin typeface="Arial" panose="020B0604020202020204" pitchFamily="34" charset="0"/>
              </a:rPr>
              <a:t>26-Bu kanun kapsamında işlenen kendilerine karşı işlenen suçlarda kamu görevlisine karşı yapılması </a:t>
            </a:r>
            <a:r>
              <a:rPr lang="tr-TR" sz="2400" b="1" dirty="0" smtClean="0">
                <a:latin typeface="Arial" panose="020B0604020202020204" pitchFamily="34" charset="0"/>
              </a:rPr>
              <a:t>yetkisi:</a:t>
            </a:r>
            <a:endParaRPr lang="tr-TR" sz="2400" dirty="0">
              <a:latin typeface="Arial" panose="020B0604020202020204" pitchFamily="34" charset="0"/>
            </a:endParaRPr>
          </a:p>
          <a:p>
            <a:pPr algn="just"/>
            <a:r>
              <a:rPr lang="tr-TR" sz="2400" b="1" dirty="0">
                <a:latin typeface="Arial" panose="020B0604020202020204" pitchFamily="34" charset="0"/>
              </a:rPr>
              <a:t>Madde 52 – (Değişik birinci fıkra : 23/1/2008-5728/251 </a:t>
            </a:r>
            <a:r>
              <a:rPr lang="tr-TR" sz="2400" b="1" dirty="0" err="1">
                <a:latin typeface="Arial" panose="020B0604020202020204" pitchFamily="34" charset="0"/>
              </a:rPr>
              <a:t>md.</a:t>
            </a:r>
            <a:r>
              <a:rPr lang="tr-TR" sz="2400" b="1" dirty="0">
                <a:latin typeface="Arial" panose="020B0604020202020204" pitchFamily="34" charset="0"/>
              </a:rPr>
              <a:t>) </a:t>
            </a:r>
            <a:r>
              <a:rPr lang="tr-TR" sz="2400" dirty="0">
                <a:latin typeface="Arial" panose="020B0604020202020204" pitchFamily="34" charset="0"/>
              </a:rPr>
              <a:t>Bu Kanunun tatbikinde vazifeli bulunan memur ve hizmetliler ile mahalle, </a:t>
            </a:r>
            <a:r>
              <a:rPr lang="tr-TR" sz="2400" b="1" dirty="0">
                <a:latin typeface="Arial" panose="020B0604020202020204" pitchFamily="34" charset="0"/>
              </a:rPr>
              <a:t>köy muhtar ve ihtiyar heyeti ve meclisi azaları </a:t>
            </a:r>
            <a:r>
              <a:rPr lang="tr-TR" sz="2400" dirty="0">
                <a:latin typeface="Arial" panose="020B0604020202020204" pitchFamily="34" charset="0"/>
              </a:rPr>
              <a:t>işledikleri suçlar ile kendilerine karşı işlenen suçlardan dolayı, Türk Ceza Kanununun kamu görevlisine ilişkin hükümlerine göre cezalandırılır.</a:t>
            </a:r>
            <a:endParaRPr lang="tr-TR" sz="2400" b="1" dirty="0" smtClean="0">
              <a:solidFill>
                <a:srgbClr val="1B657F"/>
              </a:solidFill>
              <a:latin typeface="Arial" panose="020B0604020202020204" pitchFamily="34" charset="0"/>
              <a:ea typeface="Calibri" panose="020F0502020204030204" pitchFamily="34" charset="0"/>
            </a:endParaRPr>
          </a:p>
          <a:p>
            <a:pPr marL="342900" lvl="0" indent="-342900" algn="just">
              <a:buFont typeface="Wingdings" panose="05000000000000000000" pitchFamily="2" charset="2"/>
              <a:buChar char="Ø"/>
            </a:pPr>
            <a:endParaRPr lang="tr-TR" sz="1000" b="1" dirty="0">
              <a:solidFill>
                <a:srgbClr val="1B657F"/>
              </a:solidFill>
              <a:latin typeface="+mj-lt"/>
              <a:ea typeface="Calibri" panose="020F0502020204030204" pitchFamily="34" charset="0"/>
            </a:endParaRPr>
          </a:p>
          <a:p>
            <a:pPr marL="342900" lvl="0" indent="-342900" algn="just">
              <a:buFont typeface="Wingdings" panose="05000000000000000000" pitchFamily="2" charset="2"/>
              <a:buChar char="Ø"/>
            </a:pPr>
            <a:endParaRPr lang="tr-TR" sz="2800" b="1" dirty="0">
              <a:solidFill>
                <a:srgbClr val="1B657F"/>
              </a:solidFill>
              <a:latin typeface="+mj-lt"/>
              <a:ea typeface="Calibri" panose="020F0502020204030204" pitchFamily="34" charset="0"/>
            </a:endParaRPr>
          </a:p>
        </p:txBody>
      </p:sp>
    </p:spTree>
    <p:extLst>
      <p:ext uri="{BB962C8B-B14F-4D97-AF65-F5344CB8AC3E}">
        <p14:creationId xmlns:p14="http://schemas.microsoft.com/office/powerpoint/2010/main" val="6090237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1672441"/>
            <a:ext cx="9144000" cy="4093428"/>
          </a:xfrm>
          <a:prstGeom prst="rect">
            <a:avLst/>
          </a:prstGeom>
        </p:spPr>
        <p:txBody>
          <a:bodyPr wrap="square">
            <a:spAutoFit/>
          </a:bodyPr>
          <a:lstStyle/>
          <a:p>
            <a:pPr algn="just"/>
            <a:r>
              <a:rPr lang="tr-TR" sz="2000" b="1" dirty="0">
                <a:solidFill>
                  <a:srgbClr val="FF0000"/>
                </a:solidFill>
                <a:latin typeface="Arial" panose="020B0604020202020204" pitchFamily="34" charset="0"/>
              </a:rPr>
              <a:t>Ateşli silahlar ve Bıçaklar ile </a:t>
            </a:r>
            <a:r>
              <a:rPr lang="tr-TR" sz="2000" b="1" dirty="0" smtClean="0">
                <a:solidFill>
                  <a:srgbClr val="FF0000"/>
                </a:solidFill>
                <a:latin typeface="Arial" panose="020B0604020202020204" pitchFamily="34" charset="0"/>
              </a:rPr>
              <a:t>Diğer</a:t>
            </a:r>
            <a:r>
              <a:rPr lang="tr-TR" sz="2000" dirty="0">
                <a:solidFill>
                  <a:srgbClr val="FF0000"/>
                </a:solidFill>
                <a:latin typeface="Arial" panose="020B0604020202020204" pitchFamily="34" charset="0"/>
              </a:rPr>
              <a:t> </a:t>
            </a:r>
            <a:r>
              <a:rPr lang="tr-TR" sz="2000" b="1" dirty="0" smtClean="0">
                <a:solidFill>
                  <a:srgbClr val="FF0000"/>
                </a:solidFill>
                <a:latin typeface="Arial" panose="020B0604020202020204" pitchFamily="34" charset="0"/>
              </a:rPr>
              <a:t>Aletler </a:t>
            </a:r>
            <a:r>
              <a:rPr lang="tr-TR" sz="2000" b="1" dirty="0">
                <a:solidFill>
                  <a:srgbClr val="FF0000"/>
                </a:solidFill>
                <a:latin typeface="Arial" panose="020B0604020202020204" pitchFamily="34" charset="0"/>
              </a:rPr>
              <a:t>Hakkında Yönetmelik</a:t>
            </a:r>
            <a:endParaRPr lang="tr-TR" sz="2000" dirty="0">
              <a:solidFill>
                <a:srgbClr val="FF0000"/>
              </a:solidFill>
              <a:latin typeface="Arial" panose="020B0604020202020204" pitchFamily="34" charset="0"/>
            </a:endParaRPr>
          </a:p>
          <a:p>
            <a:pPr algn="just"/>
            <a:r>
              <a:rPr lang="tr-TR" sz="2000" b="1" dirty="0">
                <a:solidFill>
                  <a:srgbClr val="FF0000"/>
                </a:solidFill>
                <a:latin typeface="Arial" panose="020B0604020202020204" pitchFamily="34" charset="0"/>
              </a:rPr>
              <a:t>Bakanlar Kurulu Kararının Tarihi : 21/3/1991, </a:t>
            </a:r>
            <a:r>
              <a:rPr lang="tr-TR" sz="2000" b="1" dirty="0" smtClean="0">
                <a:solidFill>
                  <a:srgbClr val="FF0000"/>
                </a:solidFill>
                <a:latin typeface="Arial" panose="020B0604020202020204" pitchFamily="34" charset="0"/>
              </a:rPr>
              <a:t>No </a:t>
            </a:r>
            <a:r>
              <a:rPr lang="tr-TR" sz="2000" b="1" dirty="0">
                <a:solidFill>
                  <a:srgbClr val="FF0000"/>
                </a:solidFill>
                <a:latin typeface="Arial" panose="020B0604020202020204" pitchFamily="34" charset="0"/>
              </a:rPr>
              <a:t>: 91/1779 </a:t>
            </a:r>
            <a:endParaRPr lang="tr-TR" sz="2000" b="1" dirty="0" smtClean="0">
              <a:solidFill>
                <a:srgbClr val="FF0000"/>
              </a:solidFill>
              <a:latin typeface="Arial" panose="020B0604020202020204" pitchFamily="34" charset="0"/>
            </a:endParaRPr>
          </a:p>
          <a:p>
            <a:pPr algn="just"/>
            <a:endParaRPr lang="tr-TR" sz="2000" b="1" dirty="0" smtClean="0">
              <a:solidFill>
                <a:srgbClr val="FF0000"/>
              </a:solidFill>
              <a:latin typeface="Arial" panose="020B0604020202020204" pitchFamily="34" charset="0"/>
            </a:endParaRPr>
          </a:p>
          <a:p>
            <a:pPr algn="just"/>
            <a:r>
              <a:rPr lang="tr-TR" sz="2000" b="1" dirty="0" smtClean="0">
                <a:latin typeface="Arial" panose="020B0604020202020204" pitchFamily="34" charset="0"/>
              </a:rPr>
              <a:t>27-Görev </a:t>
            </a:r>
            <a:r>
              <a:rPr lang="tr-TR" sz="2000" b="1" dirty="0">
                <a:latin typeface="Arial" panose="020B0604020202020204" pitchFamily="34" charset="0"/>
              </a:rPr>
              <a:t>Sırasında ve Sonrasında Silah Taşıma </a:t>
            </a:r>
            <a:r>
              <a:rPr lang="tr-TR" sz="2000" b="1" dirty="0" smtClean="0">
                <a:latin typeface="Arial" panose="020B0604020202020204" pitchFamily="34" charset="0"/>
              </a:rPr>
              <a:t>Hakkı:</a:t>
            </a:r>
            <a:endParaRPr lang="tr-TR" sz="2000" dirty="0">
              <a:latin typeface="Arial" panose="020B0604020202020204" pitchFamily="34" charset="0"/>
            </a:endParaRPr>
          </a:p>
          <a:p>
            <a:pPr algn="just"/>
            <a:r>
              <a:rPr lang="tr-TR" sz="2000" b="1" dirty="0">
                <a:latin typeface="Arial" panose="020B0604020202020204" pitchFamily="34" charset="0"/>
              </a:rPr>
              <a:t> </a:t>
            </a:r>
            <a:endParaRPr lang="tr-TR" sz="2000" dirty="0">
              <a:latin typeface="Arial" panose="020B0604020202020204" pitchFamily="34" charset="0"/>
            </a:endParaRPr>
          </a:p>
          <a:p>
            <a:pPr algn="just"/>
            <a:r>
              <a:rPr lang="tr-TR" sz="2000" b="1" dirty="0">
                <a:latin typeface="Arial" panose="020B0604020202020204" pitchFamily="34" charset="0"/>
              </a:rPr>
              <a:t>Madde 8 –</a:t>
            </a:r>
            <a:r>
              <a:rPr lang="tr-TR" sz="2000" dirty="0">
                <a:latin typeface="Arial" panose="020B0604020202020204" pitchFamily="34" charset="0"/>
              </a:rPr>
              <a:t>b) </a:t>
            </a:r>
            <a:r>
              <a:rPr lang="tr-TR" sz="2000" b="1" dirty="0">
                <a:latin typeface="Arial" panose="020B0604020202020204" pitchFamily="34" charset="0"/>
              </a:rPr>
              <a:t>(Değişik: 13/1/1992 - 92/2635 K.) </a:t>
            </a:r>
            <a:r>
              <a:rPr lang="tr-TR" sz="2000" dirty="0">
                <a:latin typeface="Arial" panose="020B0604020202020204" pitchFamily="34" charset="0"/>
              </a:rPr>
              <a:t>Zabıta görevine ait tasarrufta bulunma yetkisine haiz olanlardan;</a:t>
            </a:r>
          </a:p>
          <a:p>
            <a:pPr algn="just"/>
            <a:r>
              <a:rPr lang="tr-TR" sz="2000" dirty="0">
                <a:latin typeface="Arial" panose="020B0604020202020204" pitchFamily="34" charset="0"/>
              </a:rPr>
              <a:t>1 – </a:t>
            </a:r>
            <a:r>
              <a:rPr lang="tr-TR" sz="2000" b="1" dirty="0">
                <a:latin typeface="Arial" panose="020B0604020202020204" pitchFamily="34" charset="0"/>
              </a:rPr>
              <a:t>Köy ve mahalle muhtarlarına </a:t>
            </a:r>
            <a:r>
              <a:rPr lang="tr-TR" sz="2000" dirty="0">
                <a:latin typeface="Arial" panose="020B0604020202020204" pitchFamily="34" charset="0"/>
              </a:rPr>
              <a:t>(demirbaşa kayıtlı veya aldırılacak zati silahları için),</a:t>
            </a:r>
          </a:p>
          <a:p>
            <a:pPr algn="just"/>
            <a:r>
              <a:rPr lang="tr-TR" sz="2000" dirty="0">
                <a:latin typeface="Arial" panose="020B0604020202020204" pitchFamily="34" charset="0"/>
              </a:rPr>
              <a:t> </a:t>
            </a:r>
          </a:p>
          <a:p>
            <a:pPr algn="just"/>
            <a:r>
              <a:rPr lang="tr-TR" sz="2000" b="1" dirty="0">
                <a:latin typeface="Arial" panose="020B0604020202020204" pitchFamily="34" charset="0"/>
              </a:rPr>
              <a:t>Madde 9 –</a:t>
            </a:r>
            <a:r>
              <a:rPr lang="tr-TR" sz="2000" dirty="0">
                <a:latin typeface="Arial" panose="020B0604020202020204" pitchFamily="34" charset="0"/>
              </a:rPr>
              <a:t>u) </a:t>
            </a:r>
            <a:r>
              <a:rPr lang="tr-TR" sz="2000" b="1" dirty="0">
                <a:latin typeface="Arial" panose="020B0604020202020204" pitchFamily="34" charset="0"/>
              </a:rPr>
              <a:t>(Değişik: 2/12/1999 - 99/13749 K.) </a:t>
            </a:r>
            <a:r>
              <a:rPr lang="tr-TR" sz="2000" dirty="0">
                <a:latin typeface="Arial" panose="020B0604020202020204" pitchFamily="34" charset="0"/>
              </a:rPr>
              <a:t>Yapılan soruşturma sonucu görevlerine son verilmiş olduğu anlaşılanlar hariç, en az bir dönem köy veya mahalle muhtarlığı yapmış olanlara,</a:t>
            </a:r>
          </a:p>
        </p:txBody>
      </p:sp>
    </p:spTree>
    <p:extLst>
      <p:ext uri="{BB962C8B-B14F-4D97-AF65-F5344CB8AC3E}">
        <p14:creationId xmlns:p14="http://schemas.microsoft.com/office/powerpoint/2010/main" val="12988766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0" y="1703744"/>
            <a:ext cx="9143999" cy="3785652"/>
          </a:xfrm>
          <a:prstGeom prst="rect">
            <a:avLst/>
          </a:prstGeom>
        </p:spPr>
        <p:txBody>
          <a:bodyPr wrap="square">
            <a:spAutoFit/>
          </a:bodyPr>
          <a:lstStyle/>
          <a:p>
            <a:pPr algn="just"/>
            <a:r>
              <a:rPr lang="tr-TR" sz="2000" b="1" dirty="0">
                <a:solidFill>
                  <a:srgbClr val="FF0000"/>
                </a:solidFill>
                <a:latin typeface="Arial" panose="020B0604020202020204" pitchFamily="34" charset="0"/>
              </a:rPr>
              <a:t>6964 </a:t>
            </a:r>
            <a:r>
              <a:rPr lang="tr-TR" sz="2000" b="1" dirty="0" smtClean="0">
                <a:solidFill>
                  <a:srgbClr val="FF0000"/>
                </a:solidFill>
                <a:latin typeface="Arial" panose="020B0604020202020204" pitchFamily="34" charset="0"/>
              </a:rPr>
              <a:t>Ziraat Odaları </a:t>
            </a:r>
            <a:r>
              <a:rPr lang="tr-TR" sz="2000" b="1" dirty="0">
                <a:solidFill>
                  <a:srgbClr val="FF0000"/>
                </a:solidFill>
                <a:latin typeface="Arial" panose="020B0604020202020204" pitchFamily="34" charset="0"/>
              </a:rPr>
              <a:t>ve Ziraat </a:t>
            </a:r>
            <a:r>
              <a:rPr lang="tr-TR" sz="2000" b="1" dirty="0" smtClean="0">
                <a:solidFill>
                  <a:srgbClr val="FF0000"/>
                </a:solidFill>
                <a:latin typeface="Arial" panose="020B0604020202020204" pitchFamily="34" charset="0"/>
              </a:rPr>
              <a:t>Odaları</a:t>
            </a:r>
            <a:r>
              <a:rPr lang="tr-TR" sz="2000" b="1" dirty="0">
                <a:solidFill>
                  <a:srgbClr val="FF0000"/>
                </a:solidFill>
                <a:latin typeface="Arial" panose="020B0604020202020204" pitchFamily="34" charset="0"/>
              </a:rPr>
              <a:t> </a:t>
            </a:r>
            <a:r>
              <a:rPr lang="tr-TR" sz="2000" b="1" dirty="0" smtClean="0">
                <a:solidFill>
                  <a:srgbClr val="FF0000"/>
                </a:solidFill>
                <a:latin typeface="Arial" panose="020B0604020202020204" pitchFamily="34" charset="0"/>
              </a:rPr>
              <a:t>Birliği Kanunu </a:t>
            </a:r>
          </a:p>
          <a:p>
            <a:pPr algn="just"/>
            <a:endParaRPr lang="tr-TR" sz="2000" b="1" dirty="0">
              <a:latin typeface="Arial" panose="020B0604020202020204" pitchFamily="34" charset="0"/>
            </a:endParaRPr>
          </a:p>
          <a:p>
            <a:pPr algn="just"/>
            <a:r>
              <a:rPr lang="tr-TR" sz="2000" b="1" dirty="0" smtClean="0">
                <a:latin typeface="Arial" panose="020B0604020202020204" pitchFamily="34" charset="0"/>
              </a:rPr>
              <a:t>28-Ziraat </a:t>
            </a:r>
            <a:r>
              <a:rPr lang="tr-TR" sz="2000" b="1" dirty="0">
                <a:latin typeface="Arial" panose="020B0604020202020204" pitchFamily="34" charset="0"/>
              </a:rPr>
              <a:t>Odaları Üyeliklerinde Düzenleme Bildirim </a:t>
            </a:r>
            <a:r>
              <a:rPr lang="tr-TR" sz="2000" b="1" dirty="0" smtClean="0">
                <a:latin typeface="Arial" panose="020B0604020202020204" pitchFamily="34" charset="0"/>
              </a:rPr>
              <a:t>Görevleri:</a:t>
            </a:r>
            <a:endParaRPr lang="tr-TR" sz="2000" i="1" dirty="0">
              <a:latin typeface="Arial" panose="020B0604020202020204" pitchFamily="34" charset="0"/>
            </a:endParaRPr>
          </a:p>
          <a:p>
            <a:pPr algn="just"/>
            <a:r>
              <a:rPr lang="tr-TR" sz="2000" b="1" dirty="0" smtClean="0">
                <a:latin typeface="Arial" panose="020B0604020202020204" pitchFamily="34" charset="0"/>
              </a:rPr>
              <a:t>Madde </a:t>
            </a:r>
            <a:r>
              <a:rPr lang="tr-TR" sz="2000" b="1" dirty="0">
                <a:latin typeface="Arial" panose="020B0604020202020204" pitchFamily="34" charset="0"/>
              </a:rPr>
              <a:t>5 – (Değişik : 3/6/2004-5184/6 </a:t>
            </a:r>
            <a:r>
              <a:rPr lang="tr-TR" sz="2000" b="1" dirty="0" err="1">
                <a:latin typeface="Arial" panose="020B0604020202020204" pitchFamily="34" charset="0"/>
              </a:rPr>
              <a:t>md.</a:t>
            </a:r>
            <a:r>
              <a:rPr lang="tr-TR" sz="2000" b="1" dirty="0">
                <a:latin typeface="Arial" panose="020B0604020202020204" pitchFamily="34" charset="0"/>
              </a:rPr>
              <a:t>)</a:t>
            </a:r>
            <a:endParaRPr lang="tr-TR" sz="2000" dirty="0">
              <a:latin typeface="Arial" panose="020B0604020202020204" pitchFamily="34" charset="0"/>
            </a:endParaRPr>
          </a:p>
          <a:p>
            <a:pPr algn="just"/>
            <a:r>
              <a:rPr lang="tr-TR" sz="2000" dirty="0" smtClean="0">
                <a:latin typeface="Arial" panose="020B0604020202020204" pitchFamily="34" charset="0"/>
              </a:rPr>
              <a:t>4 </a:t>
            </a:r>
            <a:r>
              <a:rPr lang="tr-TR" sz="2000" dirty="0">
                <a:latin typeface="Arial" panose="020B0604020202020204" pitchFamily="34" charset="0"/>
              </a:rPr>
              <a:t>üncü maddede yazılı aslî üyelerden gerçek kişiler hakkında, tüzükte istenen bilgiler </a:t>
            </a:r>
            <a:r>
              <a:rPr lang="tr-TR" sz="2000" b="1" dirty="0">
                <a:latin typeface="Arial" panose="020B0604020202020204" pitchFamily="34" charset="0"/>
              </a:rPr>
              <a:t>köy veya mahalle ihtiyar heyetlerince</a:t>
            </a:r>
            <a:r>
              <a:rPr lang="tr-TR" sz="2000" dirty="0">
                <a:latin typeface="Arial" panose="020B0604020202020204" pitchFamily="34" charset="0"/>
              </a:rPr>
              <a:t>, cetvel halinde düzenlenip onaylandıktan sonra muhtarlıklar tarafından il merkezlerinde valilere, ilçelerde kaymakamlara verilir. Bu cetveller odalar tarafından onaylanır ve bir ay süre ile ilân  tahtasına ve köylerde muhtarlıklar tarafından herkesin görebileceği bir yere asılır. Muhtarlar, üyelik durumlarında meydana gelecek değişiklikleri yılda bir defa, tüzükte gösterilecek bir zamanda odalara bildirmekle yükümlüdür.</a:t>
            </a:r>
          </a:p>
          <a:p>
            <a:pPr algn="just"/>
            <a:r>
              <a:rPr lang="tr-TR" sz="2000" dirty="0">
                <a:latin typeface="Arial" panose="020B0604020202020204" pitchFamily="34" charset="0"/>
              </a:rPr>
              <a:t> </a:t>
            </a:r>
          </a:p>
        </p:txBody>
      </p:sp>
    </p:spTree>
    <p:extLst>
      <p:ext uri="{BB962C8B-B14F-4D97-AF65-F5344CB8AC3E}">
        <p14:creationId xmlns:p14="http://schemas.microsoft.com/office/powerpoint/2010/main" val="56154369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0" y="1090918"/>
            <a:ext cx="9144000" cy="5632311"/>
          </a:xfrm>
          <a:prstGeom prst="rect">
            <a:avLst/>
          </a:prstGeom>
        </p:spPr>
        <p:txBody>
          <a:bodyPr wrap="square">
            <a:spAutoFit/>
          </a:bodyPr>
          <a:lstStyle/>
          <a:p>
            <a:pPr algn="just"/>
            <a:r>
              <a:rPr lang="tr-TR" b="1" dirty="0">
                <a:solidFill>
                  <a:srgbClr val="FF0000"/>
                </a:solidFill>
                <a:latin typeface="Arial" panose="020B0604020202020204" pitchFamily="34" charset="0"/>
              </a:rPr>
              <a:t>Ziraat Odaları Ve Ziraat Odaları </a:t>
            </a:r>
            <a:r>
              <a:rPr lang="tr-TR" b="1" dirty="0" smtClean="0">
                <a:solidFill>
                  <a:srgbClr val="FF0000"/>
                </a:solidFill>
                <a:latin typeface="Arial" panose="020B0604020202020204" pitchFamily="34" charset="0"/>
              </a:rPr>
              <a:t>Birliği</a:t>
            </a:r>
            <a:r>
              <a:rPr lang="tr-TR" dirty="0">
                <a:solidFill>
                  <a:srgbClr val="FF0000"/>
                </a:solidFill>
                <a:latin typeface="Arial" panose="020B0604020202020204" pitchFamily="34" charset="0"/>
              </a:rPr>
              <a:t> </a:t>
            </a:r>
            <a:r>
              <a:rPr lang="tr-TR" b="1" dirty="0" smtClean="0">
                <a:solidFill>
                  <a:srgbClr val="FF0000"/>
                </a:solidFill>
                <a:latin typeface="Arial" panose="020B0604020202020204" pitchFamily="34" charset="0"/>
              </a:rPr>
              <a:t>Nizamnamesi</a:t>
            </a:r>
            <a:endParaRPr lang="tr-TR" b="1" dirty="0">
              <a:solidFill>
                <a:srgbClr val="FF0000"/>
              </a:solidFill>
              <a:latin typeface="Arial" panose="020B0604020202020204" pitchFamily="34" charset="0"/>
            </a:endParaRPr>
          </a:p>
          <a:p>
            <a:pPr algn="just"/>
            <a:r>
              <a:rPr lang="tr-TR" b="1" dirty="0" smtClean="0">
                <a:solidFill>
                  <a:srgbClr val="FF0000"/>
                </a:solidFill>
                <a:latin typeface="Arial" panose="020B0604020202020204" pitchFamily="34" charset="0"/>
              </a:rPr>
              <a:t>Bakanlar </a:t>
            </a:r>
            <a:r>
              <a:rPr lang="tr-TR" b="1" dirty="0">
                <a:solidFill>
                  <a:srgbClr val="FF0000"/>
                </a:solidFill>
                <a:latin typeface="Arial" panose="020B0604020202020204" pitchFamily="34" charset="0"/>
              </a:rPr>
              <a:t>kurulu Kararının Tarihi: 7.8.1959, </a:t>
            </a:r>
            <a:r>
              <a:rPr lang="tr-TR" b="1" dirty="0" smtClean="0">
                <a:solidFill>
                  <a:srgbClr val="FF0000"/>
                </a:solidFill>
                <a:latin typeface="Arial" panose="020B0604020202020204" pitchFamily="34" charset="0"/>
              </a:rPr>
              <a:t>No</a:t>
            </a:r>
            <a:r>
              <a:rPr lang="tr-TR" b="1" dirty="0">
                <a:solidFill>
                  <a:srgbClr val="FF0000"/>
                </a:solidFill>
                <a:latin typeface="Arial" panose="020B0604020202020204" pitchFamily="34" charset="0"/>
              </a:rPr>
              <a:t>: </a:t>
            </a:r>
            <a:r>
              <a:rPr lang="tr-TR" b="1" dirty="0" smtClean="0">
                <a:solidFill>
                  <a:srgbClr val="FF0000"/>
                </a:solidFill>
                <a:latin typeface="Arial" panose="020B0604020202020204" pitchFamily="34" charset="0"/>
              </a:rPr>
              <a:t>4/11999</a:t>
            </a:r>
          </a:p>
          <a:p>
            <a:pPr algn="just"/>
            <a:endParaRPr lang="tr-TR" b="1" dirty="0">
              <a:latin typeface="Arial" panose="020B0604020202020204" pitchFamily="34" charset="0"/>
            </a:endParaRPr>
          </a:p>
          <a:p>
            <a:pPr algn="just"/>
            <a:r>
              <a:rPr lang="tr-TR" b="1" dirty="0" smtClean="0">
                <a:latin typeface="Arial" panose="020B0604020202020204" pitchFamily="34" charset="0"/>
              </a:rPr>
              <a:t>29- </a:t>
            </a:r>
            <a:r>
              <a:rPr lang="tr-TR" b="1" dirty="0">
                <a:latin typeface="Arial" panose="020B0604020202020204" pitchFamily="34" charset="0"/>
              </a:rPr>
              <a:t>Ziraat odalarına Azalık ve Kayıt İşleriyle ilgili </a:t>
            </a:r>
            <a:r>
              <a:rPr lang="tr-TR" b="1" dirty="0" smtClean="0">
                <a:latin typeface="Arial" panose="020B0604020202020204" pitchFamily="34" charset="0"/>
              </a:rPr>
              <a:t>görevleri:</a:t>
            </a:r>
            <a:endParaRPr lang="tr-TR" dirty="0">
              <a:latin typeface="Arial" panose="020B0604020202020204" pitchFamily="34" charset="0"/>
            </a:endParaRPr>
          </a:p>
          <a:p>
            <a:pPr algn="just"/>
            <a:r>
              <a:rPr lang="tr-TR" b="1" dirty="0">
                <a:latin typeface="Arial" panose="020B0604020202020204" pitchFamily="34" charset="0"/>
              </a:rPr>
              <a:t>Madde 5 – Muhtarlar,</a:t>
            </a:r>
            <a:r>
              <a:rPr lang="tr-TR" dirty="0">
                <a:latin typeface="Arial" panose="020B0604020202020204" pitchFamily="34" charset="0"/>
              </a:rPr>
              <a:t> Ziraat odalarına yeniden aza kaydedilmeleri veya azalıktan çıkarılmaları lazım gelen veya oda azası iken çiftçilik varlığında değişiklik olan hakiki şahısları, her yıl Eylül ayı içinde oda idare heyetlerine bildirmekle mükelleftirler. Kurumlar, ilk beyannamelerinde malumatta husule gelen değişiklikleri, değişikliğin vuku bulduğu tarihten itibaren bir ay zarfında bir ek beyanname ile azası bulundukları oda idare heyetlerine </a:t>
            </a:r>
            <a:r>
              <a:rPr lang="tr-TR" dirty="0" smtClean="0">
                <a:latin typeface="Arial" panose="020B0604020202020204" pitchFamily="34" charset="0"/>
              </a:rPr>
              <a:t>bildirirler.</a:t>
            </a:r>
          </a:p>
          <a:p>
            <a:pPr algn="just"/>
            <a:r>
              <a:rPr lang="tr-TR" b="1" dirty="0" smtClean="0">
                <a:latin typeface="Arial" panose="020B0604020202020204" pitchFamily="34" charset="0"/>
              </a:rPr>
              <a:t>Madde </a:t>
            </a:r>
            <a:r>
              <a:rPr lang="tr-TR" b="1" dirty="0">
                <a:latin typeface="Arial" panose="020B0604020202020204" pitchFamily="34" charset="0"/>
              </a:rPr>
              <a:t>6 – </a:t>
            </a:r>
            <a:r>
              <a:rPr lang="tr-TR" dirty="0">
                <a:latin typeface="Arial" panose="020B0604020202020204" pitchFamily="34" charset="0"/>
              </a:rPr>
              <a:t>Azalığa kayıt olunan kurumların ve hakiki şahısların odalarda hususi sicili tutulur. Sicile kayıt keyfiyeti odalarca kurumlara yazı ile bildirilmekle beraber, azalık cetvelinin hususi sütununa da işlenir. Kurumlar, hangi seçim çevresinin azalık cetveline ithal edilmişlerse, o çevrede reye iştirak ederler. Bu husus kendilerine yapılan tebligatta da ayrıca belirtilir. Hakiki şahısların azalığa kayıtları bir cetvel halinde kayda esas teşkil eden beyanname cetvellerini vermiş olan muhtarlığa gönderilir. Bu cetveller, muhtarlıkta 15 gün asılmak suretiyle ilan olunur. İlanın askıya alınması ve askıdan indirilmesi, tarihleri ile birlikte, zabıt varakası ile tespit edilir. Zabıt varakası muhtar ve ihtiyar heyeti tarafından imzalanır. Bu ilan tebliğ yerine geçer.</a:t>
            </a:r>
          </a:p>
          <a:p>
            <a:endParaRPr lang="tr-TR" dirty="0"/>
          </a:p>
        </p:txBody>
      </p:sp>
    </p:spTree>
    <p:extLst>
      <p:ext uri="{BB962C8B-B14F-4D97-AF65-F5344CB8AC3E}">
        <p14:creationId xmlns:p14="http://schemas.microsoft.com/office/powerpoint/2010/main" val="427819298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0" y="1427205"/>
            <a:ext cx="9144000" cy="4401205"/>
          </a:xfrm>
          <a:prstGeom prst="rect">
            <a:avLst/>
          </a:prstGeom>
        </p:spPr>
        <p:txBody>
          <a:bodyPr wrap="square">
            <a:spAutoFit/>
          </a:bodyPr>
          <a:lstStyle/>
          <a:p>
            <a:pPr algn="just"/>
            <a:r>
              <a:rPr lang="tr-TR" sz="2000" b="1" dirty="0">
                <a:solidFill>
                  <a:srgbClr val="FF0000"/>
                </a:solidFill>
                <a:latin typeface="Arial" panose="020B0604020202020204" pitchFamily="34" charset="0"/>
              </a:rPr>
              <a:t>Ziraat Odaları Ve Ziraat Odaları Birliği</a:t>
            </a:r>
            <a:r>
              <a:rPr lang="tr-TR" sz="2000" dirty="0">
                <a:solidFill>
                  <a:srgbClr val="FF0000"/>
                </a:solidFill>
                <a:latin typeface="Arial" panose="020B0604020202020204" pitchFamily="34" charset="0"/>
              </a:rPr>
              <a:t> </a:t>
            </a:r>
            <a:r>
              <a:rPr lang="tr-TR" sz="2000" b="1" dirty="0">
                <a:solidFill>
                  <a:srgbClr val="FF0000"/>
                </a:solidFill>
                <a:latin typeface="Arial" panose="020B0604020202020204" pitchFamily="34" charset="0"/>
              </a:rPr>
              <a:t>Nizamnamesi</a:t>
            </a:r>
          </a:p>
          <a:p>
            <a:pPr algn="just"/>
            <a:r>
              <a:rPr lang="tr-TR" sz="2000" b="1" dirty="0">
                <a:solidFill>
                  <a:srgbClr val="FF0000"/>
                </a:solidFill>
                <a:latin typeface="Arial" panose="020B0604020202020204" pitchFamily="34" charset="0"/>
              </a:rPr>
              <a:t>Bakanlar kurulu Kararının Tarihi: 7.8.1959, No: </a:t>
            </a:r>
            <a:r>
              <a:rPr lang="tr-TR" sz="2000" b="1" dirty="0" smtClean="0">
                <a:solidFill>
                  <a:srgbClr val="FF0000"/>
                </a:solidFill>
                <a:latin typeface="Arial" panose="020B0604020202020204" pitchFamily="34" charset="0"/>
              </a:rPr>
              <a:t>4/11999</a:t>
            </a:r>
          </a:p>
          <a:p>
            <a:pPr algn="just"/>
            <a:endParaRPr lang="tr-TR" sz="2000" b="1" dirty="0">
              <a:solidFill>
                <a:srgbClr val="FF0000"/>
              </a:solidFill>
              <a:latin typeface="Arial" panose="020B0604020202020204" pitchFamily="34" charset="0"/>
            </a:endParaRPr>
          </a:p>
          <a:p>
            <a:pPr algn="just"/>
            <a:r>
              <a:rPr lang="tr-TR" sz="2000" b="1" dirty="0" smtClean="0">
                <a:latin typeface="Arial" panose="020B0604020202020204" pitchFamily="34" charset="0"/>
              </a:rPr>
              <a:t>Madde </a:t>
            </a:r>
            <a:r>
              <a:rPr lang="tr-TR" sz="2000" b="1" dirty="0">
                <a:latin typeface="Arial" panose="020B0604020202020204" pitchFamily="34" charset="0"/>
              </a:rPr>
              <a:t>7 –</a:t>
            </a:r>
            <a:r>
              <a:rPr lang="tr-TR" sz="2000" dirty="0">
                <a:latin typeface="Arial" panose="020B0604020202020204" pitchFamily="34" charset="0"/>
              </a:rPr>
              <a:t> Alakalılar, kayıt muamelesine, yazı ile vaki tebligatta tebliğ tarihinden; ilanla vaki tebligatta, ilan müddetinin hitamı tarihinden itibaren 15 gün zarfında idare heyeti nezdinde itiraz edebilirler. Bu itiraz yazı ile yapılır. İtirazın </a:t>
            </a:r>
            <a:r>
              <a:rPr lang="tr-TR" sz="2000" dirty="0" err="1">
                <a:latin typeface="Arial" panose="020B0604020202020204" pitchFamily="34" charset="0"/>
              </a:rPr>
              <a:t>müstenidatı</a:t>
            </a:r>
            <a:r>
              <a:rPr lang="tr-TR" sz="2000" dirty="0">
                <a:latin typeface="Arial" panose="020B0604020202020204" pitchFamily="34" charset="0"/>
              </a:rPr>
              <a:t> itiraz nameye bağlanır, oda heyeti bu itirazı, lüzumlu tetkikat ve icap ederse tahkikatı yaptıktan sonra ve itiraz tarihinden itibaren üç ay müddet içinde karara bağlar. Kararlar, itirazı yapana karar tarihinden itibaren bir hafta içinde yazı ile bildirilir. İdare heyeti kararına tebliğ tarihinden itibaren 15 gün içinde yapılacak itiraz oda meclisince tetkik edilerek kati karara bağlanır. </a:t>
            </a:r>
            <a:r>
              <a:rPr lang="tr-TR" sz="2000" dirty="0" err="1">
                <a:latin typeface="Arial" panose="020B0604020202020204" pitchFamily="34" charset="0"/>
              </a:rPr>
              <a:t>İtiraznameler</a:t>
            </a:r>
            <a:r>
              <a:rPr lang="tr-TR" sz="2000" dirty="0">
                <a:latin typeface="Arial" panose="020B0604020202020204" pitchFamily="34" charset="0"/>
              </a:rPr>
              <a:t> ya doğrudan doğruya Ziraat Odalarına veya </a:t>
            </a:r>
            <a:r>
              <a:rPr lang="tr-TR" sz="2000" b="1" dirty="0">
                <a:latin typeface="Arial" panose="020B0604020202020204" pitchFamily="34" charset="0"/>
              </a:rPr>
              <a:t>köy ve mahalle muhtarlarına</a:t>
            </a:r>
            <a:r>
              <a:rPr lang="tr-TR" sz="2000" dirty="0">
                <a:latin typeface="Arial" panose="020B0604020202020204" pitchFamily="34" charset="0"/>
              </a:rPr>
              <a:t> verilir. Muhtarlar müracaat tarihini </a:t>
            </a:r>
            <a:r>
              <a:rPr lang="tr-TR" sz="2000" dirty="0" err="1">
                <a:latin typeface="Arial" panose="020B0604020202020204" pitchFamily="34" charset="0"/>
              </a:rPr>
              <a:t>itirazname</a:t>
            </a:r>
            <a:r>
              <a:rPr lang="tr-TR" sz="2000" dirty="0">
                <a:latin typeface="Arial" panose="020B0604020202020204" pitchFamily="34" charset="0"/>
              </a:rPr>
              <a:t> üzerinde tespit ve mühür ve imza ile tasdik ederek derhal oda idare heyeti reislerine gönderirler.</a:t>
            </a:r>
          </a:p>
        </p:txBody>
      </p:sp>
    </p:spTree>
    <p:extLst>
      <p:ext uri="{BB962C8B-B14F-4D97-AF65-F5344CB8AC3E}">
        <p14:creationId xmlns:p14="http://schemas.microsoft.com/office/powerpoint/2010/main" val="389172769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204145"/>
            <a:ext cx="9144000" cy="5192191"/>
          </a:xfrm>
          <a:prstGeom prst="rect">
            <a:avLst/>
          </a:prstGeom>
        </p:spPr>
        <p:txBody>
          <a:bodyPr wrap="square">
            <a:spAutoFit/>
          </a:bodyPr>
          <a:lstStyle/>
          <a:p>
            <a:pPr algn="just"/>
            <a:endParaRPr lang="tr-TR" b="1" dirty="0" smtClean="0">
              <a:solidFill>
                <a:srgbClr val="FF0000"/>
              </a:solidFill>
              <a:latin typeface="Arial" panose="020B0604020202020204" pitchFamily="34" charset="0"/>
            </a:endParaRPr>
          </a:p>
          <a:p>
            <a:pPr algn="just"/>
            <a:r>
              <a:rPr lang="tr-TR" b="1" dirty="0" smtClean="0">
                <a:solidFill>
                  <a:srgbClr val="FF0000"/>
                </a:solidFill>
                <a:latin typeface="Arial" panose="020B0604020202020204" pitchFamily="34" charset="0"/>
              </a:rPr>
              <a:t>Ziraat </a:t>
            </a:r>
            <a:r>
              <a:rPr lang="tr-TR" b="1" dirty="0">
                <a:solidFill>
                  <a:srgbClr val="FF0000"/>
                </a:solidFill>
                <a:latin typeface="Arial" panose="020B0604020202020204" pitchFamily="34" charset="0"/>
              </a:rPr>
              <a:t>Odaları Ve Ziraat Odaları Birliği</a:t>
            </a:r>
            <a:r>
              <a:rPr lang="tr-TR" dirty="0">
                <a:solidFill>
                  <a:srgbClr val="FF0000"/>
                </a:solidFill>
                <a:latin typeface="Arial" panose="020B0604020202020204" pitchFamily="34" charset="0"/>
              </a:rPr>
              <a:t> </a:t>
            </a:r>
            <a:r>
              <a:rPr lang="tr-TR" b="1" dirty="0">
                <a:solidFill>
                  <a:srgbClr val="FF0000"/>
                </a:solidFill>
                <a:latin typeface="Arial" panose="020B0604020202020204" pitchFamily="34" charset="0"/>
              </a:rPr>
              <a:t>Nizamnamesi</a:t>
            </a:r>
          </a:p>
          <a:p>
            <a:pPr algn="just"/>
            <a:r>
              <a:rPr lang="tr-TR" b="1" dirty="0">
                <a:solidFill>
                  <a:srgbClr val="FF0000"/>
                </a:solidFill>
                <a:latin typeface="Arial" panose="020B0604020202020204" pitchFamily="34" charset="0"/>
              </a:rPr>
              <a:t>Bakanlar kurulu Kararının Tarihi: 7.8.1959, No: </a:t>
            </a:r>
            <a:r>
              <a:rPr lang="tr-TR" b="1" dirty="0" smtClean="0">
                <a:solidFill>
                  <a:srgbClr val="FF0000"/>
                </a:solidFill>
                <a:latin typeface="Arial" panose="020B0604020202020204" pitchFamily="34" charset="0"/>
              </a:rPr>
              <a:t>4/11999</a:t>
            </a:r>
          </a:p>
          <a:p>
            <a:pPr algn="just"/>
            <a:endParaRPr lang="tr-TR" b="1" dirty="0">
              <a:solidFill>
                <a:srgbClr val="FF0000"/>
              </a:solidFill>
              <a:latin typeface="Arial" panose="020B0604020202020204" pitchFamily="34" charset="0"/>
            </a:endParaRPr>
          </a:p>
          <a:p>
            <a:pPr algn="just"/>
            <a:r>
              <a:rPr lang="tr-TR" b="1" dirty="0" smtClean="0">
                <a:latin typeface="Arial" panose="020B0604020202020204" pitchFamily="34" charset="0"/>
              </a:rPr>
              <a:t>30- </a:t>
            </a:r>
            <a:r>
              <a:rPr lang="tr-TR" b="1" dirty="0">
                <a:latin typeface="Arial" panose="020B0604020202020204" pitchFamily="34" charset="0"/>
              </a:rPr>
              <a:t>Umumi Heyete Delege Seçiminde Sandık Kurulu Başkanı </a:t>
            </a:r>
            <a:r>
              <a:rPr lang="tr-TR" b="1" dirty="0" smtClean="0">
                <a:latin typeface="Arial" panose="020B0604020202020204" pitchFamily="34" charset="0"/>
              </a:rPr>
              <a:t>Yetkisi;</a:t>
            </a:r>
            <a:endParaRPr lang="tr-TR" i="1" dirty="0">
              <a:latin typeface="Arial" panose="020B0604020202020204" pitchFamily="34" charset="0"/>
            </a:endParaRPr>
          </a:p>
          <a:p>
            <a:pPr algn="just"/>
            <a:r>
              <a:rPr lang="tr-TR" b="1" dirty="0" smtClean="0">
                <a:latin typeface="Arial" panose="020B0604020202020204" pitchFamily="34" charset="0"/>
              </a:rPr>
              <a:t>Madde </a:t>
            </a:r>
            <a:r>
              <a:rPr lang="tr-TR" b="1" dirty="0">
                <a:latin typeface="Arial" panose="020B0604020202020204" pitchFamily="34" charset="0"/>
              </a:rPr>
              <a:t>11 – </a:t>
            </a:r>
            <a:r>
              <a:rPr lang="tr-TR" dirty="0">
                <a:latin typeface="Arial" panose="020B0604020202020204" pitchFamily="34" charset="0"/>
              </a:rPr>
              <a:t>Seçim çevresinin ihtiyar meclisi veya heyeti, </a:t>
            </a:r>
            <a:r>
              <a:rPr lang="tr-TR" b="1" dirty="0">
                <a:latin typeface="Arial" panose="020B0604020202020204" pitchFamily="34" charset="0"/>
              </a:rPr>
              <a:t>muhtarın</a:t>
            </a:r>
            <a:r>
              <a:rPr lang="tr-TR" dirty="0">
                <a:latin typeface="Arial" panose="020B0604020202020204" pitchFamily="34" charset="0"/>
              </a:rPr>
              <a:t> riyasetinde toplanarak sandık kurulu vazifesini görür. Hazır bulunamayan azaların yerlerine yedekleri alınır. Sandık kurulu, bunlarla da teşekkül edemediği takdirde muhtar tarafından aza seçilebilme vasıflarını haiz kimseler kurula iştirak ettirilir. Muhtarın hazır bulunmaması halinde kurul kendi azası arasından bir reis seçer.</a:t>
            </a:r>
          </a:p>
          <a:p>
            <a:pPr algn="just"/>
            <a:r>
              <a:rPr lang="tr-TR" dirty="0">
                <a:latin typeface="Arial" panose="020B0604020202020204" pitchFamily="34" charset="0"/>
              </a:rPr>
              <a:t>Sandık kurulları, seçimin intizam ve selametle cereyanını temin için gerekli tedbirleri almak, rey verme işlerini idare ve kontrol etmek, reyleri saymak ve bu hususu tutanağa geçirmek ve neticeyi </a:t>
            </a:r>
            <a:r>
              <a:rPr lang="tr-TR" dirty="0" err="1">
                <a:latin typeface="Arial" panose="020B0604020202020204" pitchFamily="34" charset="0"/>
              </a:rPr>
              <a:t>müstenidatı</a:t>
            </a:r>
            <a:r>
              <a:rPr lang="tr-TR" dirty="0">
                <a:latin typeface="Arial" panose="020B0604020202020204" pitchFamily="34" charset="0"/>
              </a:rPr>
              <a:t> ile birlikte vilayet merkezinde valilere ve kazalarda kaymakamlara bildirmek vazifesiyle mükelleftirler. Bu seçimlerde milletvekili seçimleri için kullanılan rey sandıklarından faydalanılır. Rey sandıkları mahallelerde muhtarların vazife gördükleri yerlere</a:t>
            </a:r>
            <a:r>
              <a:rPr lang="tr-TR" dirty="0" smtClean="0">
                <a:latin typeface="Arial" panose="020B0604020202020204" pitchFamily="34" charset="0"/>
              </a:rPr>
              <a:t>, köylerde </a:t>
            </a:r>
            <a:r>
              <a:rPr lang="tr-TR" dirty="0">
                <a:latin typeface="Arial" panose="020B0604020202020204" pitchFamily="34" charset="0"/>
              </a:rPr>
              <a:t>ise köy odasına, camiine veya okuluna </a:t>
            </a:r>
            <a:r>
              <a:rPr lang="tr-TR" dirty="0" smtClean="0">
                <a:latin typeface="Arial" panose="020B0604020202020204" pitchFamily="34" charset="0"/>
              </a:rPr>
              <a:t>vaz olunur</a:t>
            </a:r>
            <a:r>
              <a:rPr lang="tr-TR" sz="2000" dirty="0" smtClean="0">
                <a:latin typeface="Arial" panose="020B0604020202020204" pitchFamily="34" charset="0"/>
              </a:rPr>
              <a:t>.</a:t>
            </a:r>
          </a:p>
          <a:p>
            <a:pPr lvl="0" algn="just">
              <a:lnSpc>
                <a:spcPct val="115000"/>
              </a:lnSpc>
              <a:spcAft>
                <a:spcPts val="0"/>
              </a:spcAft>
            </a:pPr>
            <a:endParaRPr lang="tr-TR" sz="3600" dirty="0">
              <a:solidFill>
                <a:srgbClr val="000000"/>
              </a:solidFill>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190724658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0" y="1264724"/>
            <a:ext cx="9144000" cy="4801314"/>
          </a:xfrm>
          <a:prstGeom prst="rect">
            <a:avLst/>
          </a:prstGeom>
        </p:spPr>
        <p:txBody>
          <a:bodyPr wrap="square">
            <a:spAutoFit/>
          </a:bodyPr>
          <a:lstStyle/>
          <a:p>
            <a:pPr algn="just"/>
            <a:r>
              <a:rPr lang="tr-TR" b="1" dirty="0">
                <a:solidFill>
                  <a:srgbClr val="FF0000"/>
                </a:solidFill>
                <a:latin typeface="Arial" panose="020B0604020202020204" pitchFamily="34" charset="0"/>
              </a:rPr>
              <a:t>5302 </a:t>
            </a:r>
            <a:r>
              <a:rPr lang="tr-TR" b="1" dirty="0" smtClean="0">
                <a:solidFill>
                  <a:srgbClr val="FF0000"/>
                </a:solidFill>
                <a:latin typeface="Arial" panose="020B0604020202020204" pitchFamily="34" charset="0"/>
              </a:rPr>
              <a:t>İl </a:t>
            </a:r>
            <a:r>
              <a:rPr lang="tr-TR" b="1" dirty="0">
                <a:solidFill>
                  <a:srgbClr val="FF0000"/>
                </a:solidFill>
                <a:latin typeface="Arial" panose="020B0604020202020204" pitchFamily="34" charset="0"/>
              </a:rPr>
              <a:t>Özel </a:t>
            </a:r>
            <a:r>
              <a:rPr lang="tr-TR" b="1" dirty="0" smtClean="0">
                <a:solidFill>
                  <a:srgbClr val="FF0000"/>
                </a:solidFill>
                <a:latin typeface="Arial" panose="020B0604020202020204" pitchFamily="34" charset="0"/>
              </a:rPr>
              <a:t>İdaresi Kanunu</a:t>
            </a:r>
          </a:p>
          <a:p>
            <a:pPr algn="just"/>
            <a:endParaRPr lang="tr-TR" dirty="0" smtClean="0">
              <a:solidFill>
                <a:srgbClr val="FF0000"/>
              </a:solidFill>
              <a:latin typeface="Arial" panose="020B0604020202020204" pitchFamily="34" charset="0"/>
            </a:endParaRPr>
          </a:p>
          <a:p>
            <a:pPr algn="just"/>
            <a:r>
              <a:rPr lang="tr-TR" b="1" dirty="0" smtClean="0">
                <a:latin typeface="Arial" panose="020B0604020202020204" pitchFamily="34" charset="0"/>
              </a:rPr>
              <a:t>31-İhtisas </a:t>
            </a:r>
            <a:r>
              <a:rPr lang="tr-TR" b="1" dirty="0">
                <a:latin typeface="Arial" panose="020B0604020202020204" pitchFamily="34" charset="0"/>
              </a:rPr>
              <a:t>Komisyonlarında Katılma </a:t>
            </a:r>
            <a:r>
              <a:rPr lang="tr-TR" b="1" dirty="0" smtClean="0">
                <a:latin typeface="Arial" panose="020B0604020202020204" pitchFamily="34" charset="0"/>
              </a:rPr>
              <a:t>Yetkisi:</a:t>
            </a:r>
            <a:endParaRPr lang="tr-TR" b="1" dirty="0">
              <a:latin typeface="Arial" panose="020B0604020202020204" pitchFamily="34" charset="0"/>
            </a:endParaRPr>
          </a:p>
          <a:p>
            <a:pPr algn="just"/>
            <a:r>
              <a:rPr lang="tr-TR" b="1" dirty="0">
                <a:latin typeface="Arial" panose="020B0604020202020204" pitchFamily="34" charset="0"/>
              </a:rPr>
              <a:t>Madde </a:t>
            </a:r>
            <a:r>
              <a:rPr lang="tr-TR" b="1" dirty="0" smtClean="0">
                <a:latin typeface="Arial" panose="020B0604020202020204" pitchFamily="34" charset="0"/>
              </a:rPr>
              <a:t>16-</a:t>
            </a:r>
            <a:r>
              <a:rPr lang="tr-TR" dirty="0" smtClean="0">
                <a:latin typeface="Arial" panose="020B0604020202020204" pitchFamily="34" charset="0"/>
              </a:rPr>
              <a:t>Kaymakamlar </a:t>
            </a:r>
            <a:r>
              <a:rPr lang="tr-TR" dirty="0">
                <a:latin typeface="Arial" panose="020B0604020202020204" pitchFamily="34" charset="0"/>
              </a:rPr>
              <a:t>ve ildeki kamu kuruluşlarının amirleri ve  ildeki kamu kurumu niteliğindeki meslek kuruluşları, üniversite ve sendikalar ile gündemdeki konularla ilgili </a:t>
            </a:r>
            <a:r>
              <a:rPr lang="tr-TR" b="1" dirty="0">
                <a:latin typeface="Arial" panose="020B0604020202020204" pitchFamily="34" charset="0"/>
              </a:rPr>
              <a:t>köy ve mahalle muhtarları </a:t>
            </a:r>
            <a:r>
              <a:rPr lang="tr-TR" dirty="0">
                <a:latin typeface="Arial" panose="020B0604020202020204" pitchFamily="34" charset="0"/>
              </a:rPr>
              <a:t>ile sivil toplum örgütlerinin temsilcileri, oy hakkı olmaksızın kendi görev ve faaliyet alanlarına giren konuların görüşüldüğü ihtisas komisyonu toplantılarına katılabilir ve görüş bildirebilir. </a:t>
            </a:r>
          </a:p>
          <a:p>
            <a:pPr algn="just"/>
            <a:r>
              <a:rPr lang="tr-TR" dirty="0">
                <a:latin typeface="Arial" panose="020B0604020202020204" pitchFamily="34" charset="0"/>
              </a:rPr>
              <a:t> </a:t>
            </a:r>
          </a:p>
          <a:p>
            <a:pPr algn="just"/>
            <a:r>
              <a:rPr lang="tr-TR" b="1" dirty="0">
                <a:latin typeface="Arial" panose="020B0604020202020204" pitchFamily="34" charset="0"/>
              </a:rPr>
              <a:t>32-Vatandaşın Ceza Tutanaklarını almaktan imtina halinde </a:t>
            </a:r>
            <a:r>
              <a:rPr lang="tr-TR" b="1" dirty="0" smtClean="0">
                <a:latin typeface="Arial" panose="020B0604020202020204" pitchFamily="34" charset="0"/>
              </a:rPr>
              <a:t>görevleri:</a:t>
            </a:r>
            <a:endParaRPr lang="tr-TR" b="1" dirty="0">
              <a:latin typeface="Arial" panose="020B0604020202020204" pitchFamily="34" charset="0"/>
            </a:endParaRPr>
          </a:p>
          <a:p>
            <a:pPr algn="just"/>
            <a:r>
              <a:rPr lang="tr-TR" b="1" dirty="0" smtClean="0">
                <a:latin typeface="Arial" panose="020B0604020202020204" pitchFamily="34" charset="0"/>
              </a:rPr>
              <a:t>Madde </a:t>
            </a:r>
            <a:r>
              <a:rPr lang="tr-TR" b="1" dirty="0">
                <a:latin typeface="Arial" panose="020B0604020202020204" pitchFamily="34" charset="0"/>
              </a:rPr>
              <a:t>57- </a:t>
            </a:r>
            <a:r>
              <a:rPr lang="tr-TR" dirty="0">
                <a:latin typeface="Arial" panose="020B0604020202020204" pitchFamily="34" charset="0"/>
              </a:rPr>
              <a:t>Cezayı gerektiren işlem ve  eylemleri yapanlar hakkında il özel idaresinin yetkili personeli tarafından tespit tutanağı düzenlenir. Tutanakta yasağa aykırı olarak yapılan işlem ve eylemin yeri, zamanı, niteliği ve aykırı olduğu mevzuat hükmü gösterilir. Tutanak, işlem ve eylemin yapıldığı yerde düzenlenir ve taraflarca imzalanarak bir örneği ilgiliye, diğer örneği on gün içinde il özel idaresine verilir. İlgilinin tutanağı imzalamaktan veya almaktan kaçınması hâlinde, durum tutanağa yazılır ve bu halde tutanak ilgili muhtarlığa verilmek suretiyle kendisine tebliğ edilmiş sayılır.</a:t>
            </a:r>
          </a:p>
        </p:txBody>
      </p:sp>
    </p:spTree>
    <p:extLst>
      <p:ext uri="{BB962C8B-B14F-4D97-AF65-F5344CB8AC3E}">
        <p14:creationId xmlns:p14="http://schemas.microsoft.com/office/powerpoint/2010/main" val="4183138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7"/>
          <p:cNvSpPr txBox="1">
            <a:spLocks noChangeArrowheads="1"/>
          </p:cNvSpPr>
          <p:nvPr/>
        </p:nvSpPr>
        <p:spPr bwMode="auto">
          <a:xfrm>
            <a:off x="0" y="1266809"/>
            <a:ext cx="9144000" cy="58539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buNone/>
            </a:pPr>
            <a:r>
              <a:rPr lang="tr-TR" sz="2800" b="1" dirty="0" smtClean="0">
                <a:solidFill>
                  <a:srgbClr val="FF0000"/>
                </a:solidFill>
              </a:rPr>
              <a:t>5490 Sayılı Nüfus Hizmetleri Kanunu</a:t>
            </a:r>
          </a:p>
          <a:p>
            <a:pPr algn="just">
              <a:buNone/>
            </a:pPr>
            <a:r>
              <a:rPr lang="tr-TR" sz="2800" b="1" dirty="0"/>
              <a:t>2-Evlendirme </a:t>
            </a:r>
            <a:r>
              <a:rPr lang="tr-TR" sz="2800" b="1" dirty="0" smtClean="0"/>
              <a:t>Yetkisi:</a:t>
            </a:r>
            <a:endParaRPr lang="tr-TR" sz="2800" dirty="0" smtClean="0"/>
          </a:p>
          <a:p>
            <a:pPr algn="just">
              <a:buNone/>
            </a:pPr>
            <a:r>
              <a:rPr lang="tr-TR" sz="2800" b="1" dirty="0" smtClean="0"/>
              <a:t>Madde 22- (2) </a:t>
            </a:r>
            <a:r>
              <a:rPr lang="tr-TR" sz="2800" dirty="0" smtClean="0"/>
              <a:t>Evlendirme memuru; belediye bulunan yerlerde belediye başkanı veya bu işle görevlendireceği memur, </a:t>
            </a:r>
            <a:r>
              <a:rPr lang="tr-TR" sz="2800" b="1" dirty="0" smtClean="0"/>
              <a:t>köylerde muhtardır. </a:t>
            </a:r>
          </a:p>
          <a:p>
            <a:pPr algn="just">
              <a:buNone/>
            </a:pPr>
            <a:r>
              <a:rPr lang="tr-TR" sz="2800" dirty="0" smtClean="0"/>
              <a:t>Bakanlık</a:t>
            </a:r>
            <a:r>
              <a:rPr lang="tr-TR" sz="2800" dirty="0"/>
              <a:t>, il nüfus ve vatandaşlık müdürlüklerine, nüfus müdürlüklerine ve dış temsilciliklere evlendirme</a:t>
            </a:r>
          </a:p>
          <a:p>
            <a:pPr algn="just">
              <a:buNone/>
            </a:pPr>
            <a:r>
              <a:rPr lang="tr-TR" sz="2800" dirty="0"/>
              <a:t>memurluğu yetkisi ve görevi verebilir. Eşlerden birinin yabancı olması halinde evlendirmeye, (...)(1) belediye evlendirme memurlukları ile nüfus müdürleri yetkilidir</a:t>
            </a:r>
            <a:r>
              <a:rPr lang="tr-TR" sz="2800" dirty="0" smtClean="0"/>
              <a:t>.</a:t>
            </a:r>
          </a:p>
          <a:p>
            <a:pPr algn="just">
              <a:buNone/>
            </a:pPr>
            <a:r>
              <a:rPr lang="tr-TR" sz="2800" b="1" dirty="0" smtClean="0"/>
              <a:t>*Mahallede belediye yetkisinde</a:t>
            </a:r>
            <a:endParaRPr lang="tr-TR" sz="2800" b="1" dirty="0"/>
          </a:p>
          <a:p>
            <a:endParaRPr lang="tr-TR" altLang="tr-TR" b="1" dirty="0">
              <a:solidFill>
                <a:srgbClr val="FF0000"/>
              </a:solidFill>
              <a:latin typeface="Tahoma" pitchFamily="34" charset="0"/>
              <a:cs typeface="Arial" charset="0"/>
            </a:endParaRPr>
          </a:p>
        </p:txBody>
      </p:sp>
    </p:spTree>
    <p:extLst>
      <p:ext uri="{BB962C8B-B14F-4D97-AF65-F5344CB8AC3E}">
        <p14:creationId xmlns:p14="http://schemas.microsoft.com/office/powerpoint/2010/main" val="325379607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ikdörtgen 6"/>
          <p:cNvSpPr/>
          <p:nvPr/>
        </p:nvSpPr>
        <p:spPr>
          <a:xfrm>
            <a:off x="516467" y="1611148"/>
            <a:ext cx="8331200" cy="830997"/>
          </a:xfrm>
          <a:prstGeom prst="rect">
            <a:avLst/>
          </a:prstGeom>
        </p:spPr>
        <p:txBody>
          <a:bodyPr wrap="square">
            <a:spAutoFit/>
          </a:bodyPr>
          <a:lstStyle/>
          <a:p>
            <a:pPr algn="ctr"/>
            <a:endParaRPr lang="tr-TR" altLang="tr-TR" sz="2400" dirty="0">
              <a:solidFill>
                <a:srgbClr val="FF0000"/>
              </a:solidFill>
              <a:cs typeface="Arial" charset="0"/>
            </a:endParaRPr>
          </a:p>
          <a:p>
            <a:pPr algn="ctr"/>
            <a:endParaRPr lang="tr-TR" altLang="tr-TR" sz="2400" dirty="0">
              <a:solidFill>
                <a:srgbClr val="FF0000"/>
              </a:solidFill>
              <a:cs typeface="Arial" charset="0"/>
            </a:endParaRPr>
          </a:p>
        </p:txBody>
      </p:sp>
      <p:sp>
        <p:nvSpPr>
          <p:cNvPr id="3" name="Dikdörtgen 2"/>
          <p:cNvSpPr/>
          <p:nvPr/>
        </p:nvSpPr>
        <p:spPr>
          <a:xfrm>
            <a:off x="0" y="1204028"/>
            <a:ext cx="9144000" cy="5940088"/>
          </a:xfrm>
          <a:prstGeom prst="rect">
            <a:avLst/>
          </a:prstGeom>
        </p:spPr>
        <p:txBody>
          <a:bodyPr wrap="square">
            <a:spAutoFit/>
          </a:bodyPr>
          <a:lstStyle/>
          <a:p>
            <a:pPr algn="just"/>
            <a:r>
              <a:rPr lang="tr-TR" sz="2000" b="1" dirty="0" smtClean="0">
                <a:solidFill>
                  <a:srgbClr val="FF0000"/>
                </a:solidFill>
                <a:latin typeface="Arial" panose="020B0604020202020204" pitchFamily="34" charset="0"/>
              </a:rPr>
              <a:t>3091 </a:t>
            </a:r>
            <a:r>
              <a:rPr lang="tr-TR" sz="2000" b="1" dirty="0">
                <a:solidFill>
                  <a:srgbClr val="FF0000"/>
                </a:solidFill>
                <a:latin typeface="Arial" panose="020B0604020202020204" pitchFamily="34" charset="0"/>
              </a:rPr>
              <a:t>Taşınmaz Mal </a:t>
            </a:r>
            <a:r>
              <a:rPr lang="tr-TR" sz="2000" b="1" dirty="0" err="1">
                <a:solidFill>
                  <a:srgbClr val="FF0000"/>
                </a:solidFill>
                <a:latin typeface="Arial" panose="020B0604020202020204" pitchFamily="34" charset="0"/>
              </a:rPr>
              <a:t>Zilyedliğine</a:t>
            </a:r>
            <a:r>
              <a:rPr lang="tr-TR" sz="2000" b="1" dirty="0">
                <a:solidFill>
                  <a:srgbClr val="FF0000"/>
                </a:solidFill>
                <a:latin typeface="Arial" panose="020B0604020202020204" pitchFamily="34" charset="0"/>
              </a:rPr>
              <a:t> Yapılan </a:t>
            </a:r>
            <a:r>
              <a:rPr lang="tr-TR" sz="2000" b="1" dirty="0" smtClean="0">
                <a:solidFill>
                  <a:srgbClr val="FF0000"/>
                </a:solidFill>
                <a:latin typeface="Arial" panose="020B0604020202020204" pitchFamily="34" charset="0"/>
              </a:rPr>
              <a:t>Tecavüzlerin Önlenmesi Hakkında Kanun</a:t>
            </a:r>
          </a:p>
          <a:p>
            <a:pPr algn="just"/>
            <a:endParaRPr lang="tr-TR" sz="2000" b="1" dirty="0">
              <a:latin typeface="Arial" panose="020B0604020202020204" pitchFamily="34" charset="0"/>
            </a:endParaRPr>
          </a:p>
          <a:p>
            <a:pPr algn="just"/>
            <a:r>
              <a:rPr lang="tr-TR" sz="2000" b="1" dirty="0" smtClean="0">
                <a:latin typeface="Arial" panose="020B0604020202020204" pitchFamily="34" charset="0"/>
              </a:rPr>
              <a:t>33-3091 </a:t>
            </a:r>
            <a:r>
              <a:rPr lang="tr-TR" sz="2000" b="1" dirty="0">
                <a:latin typeface="Arial" panose="020B0604020202020204" pitchFamily="34" charset="0"/>
              </a:rPr>
              <a:t>uygulaması sırasında taşınmazın başında bulunma görevi:</a:t>
            </a:r>
            <a:endParaRPr lang="tr-TR" sz="2000" i="1" dirty="0">
              <a:latin typeface="Arial" panose="020B0604020202020204" pitchFamily="34" charset="0"/>
            </a:endParaRPr>
          </a:p>
          <a:p>
            <a:pPr algn="just"/>
            <a:r>
              <a:rPr lang="tr-TR" sz="2000" b="1" dirty="0" smtClean="0">
                <a:latin typeface="Arial" panose="020B0604020202020204" pitchFamily="34" charset="0"/>
              </a:rPr>
              <a:t>Madde </a:t>
            </a:r>
            <a:r>
              <a:rPr lang="tr-TR" sz="2000" b="1" dirty="0">
                <a:latin typeface="Arial" panose="020B0604020202020204" pitchFamily="34" charset="0"/>
              </a:rPr>
              <a:t>8 – </a:t>
            </a:r>
            <a:r>
              <a:rPr lang="tr-TR" sz="2000" dirty="0">
                <a:latin typeface="Arial" panose="020B0604020202020204" pitchFamily="34" charset="0"/>
              </a:rPr>
              <a:t>Soruşturmanın yapılacağı, kararın yerine getirileceği yer, tarih ve saat taraflara tebliğ edilir. Şikayetçinin, varsa kanuni vekilinin veya dilekçesinde ismini belirttiği temsilcisinin; başvuru, 3 üncü maddenin üçüncü fıkrasına göre yapılmış ise </a:t>
            </a:r>
            <a:r>
              <a:rPr lang="tr-TR" sz="2000" b="1" dirty="0">
                <a:latin typeface="Arial" panose="020B0604020202020204" pitchFamily="34" charset="0"/>
              </a:rPr>
              <a:t>köy muhtarı veya ihtiyar meclisi üyelerinden birinin</a:t>
            </a:r>
            <a:r>
              <a:rPr lang="tr-TR" sz="2000" dirty="0">
                <a:latin typeface="Arial" panose="020B0604020202020204" pitchFamily="34" charset="0"/>
              </a:rPr>
              <a:t>; soruşturma yapılması ve kararın yerine getirilmesi sırasında taşınmaz malın başında bulunması zorunludur. Mütecavize tebligat yapılamaması halinde soruşturmanın yapılacağı veya kararın yerine getirileceği yer, tarih ve saat 3 gün önceden alışılmış usullerle taşınmaz malın bulunduğu köy veya beldede ilan edilir. Mütecaviz gelmezse soruşturma ve kararın yerine getirilmesi yokluğunda </a:t>
            </a:r>
            <a:r>
              <a:rPr lang="tr-TR" sz="2000" dirty="0" err="1">
                <a:latin typeface="Arial" panose="020B0604020202020204" pitchFamily="34" charset="0"/>
              </a:rPr>
              <a:t>yapılır.Yetkili</a:t>
            </a:r>
            <a:r>
              <a:rPr lang="tr-TR" sz="2000" dirty="0">
                <a:latin typeface="Arial" panose="020B0604020202020204" pitchFamily="34" charset="0"/>
              </a:rPr>
              <a:t> makamların, talebin esastan veya süreden reddine ilişkin karar ve işlemleri, 7201 sayılı Tebligat Kanunu hükümlerine göre ilgililere duyurulur. </a:t>
            </a:r>
          </a:p>
          <a:p>
            <a:pPr algn="just"/>
            <a:endParaRPr lang="tr-TR" sz="2400" b="1" dirty="0">
              <a:solidFill>
                <a:srgbClr val="1B657F"/>
              </a:solidFill>
              <a:latin typeface="Arial" panose="020B0604020202020204" pitchFamily="34" charset="0"/>
              <a:ea typeface="Calibri" panose="020F0502020204030204" pitchFamily="34" charset="0"/>
            </a:endParaRPr>
          </a:p>
          <a:p>
            <a:endParaRPr lang="tr-TR" altLang="tr-TR" dirty="0" smtClean="0">
              <a:latin typeface="Tahoma" pitchFamily="34" charset="0"/>
              <a:cs typeface="Arial" charset="0"/>
            </a:endParaRPr>
          </a:p>
          <a:p>
            <a:pPr algn="ctr"/>
            <a:endParaRPr lang="tr-TR" altLang="tr-TR" b="1" dirty="0">
              <a:solidFill>
                <a:srgbClr val="FF0000"/>
              </a:solidFill>
              <a:latin typeface="Tahoma" pitchFamily="34" charset="0"/>
              <a:cs typeface="Arial" charset="0"/>
            </a:endParaRPr>
          </a:p>
        </p:txBody>
      </p:sp>
      <p:sp>
        <p:nvSpPr>
          <p:cNvPr id="2" name="Dikdörtgen 1"/>
          <p:cNvSpPr/>
          <p:nvPr/>
        </p:nvSpPr>
        <p:spPr>
          <a:xfrm>
            <a:off x="1430867" y="1582341"/>
            <a:ext cx="6595533" cy="369332"/>
          </a:xfrm>
          <a:prstGeom prst="rect">
            <a:avLst/>
          </a:prstGeom>
        </p:spPr>
        <p:txBody>
          <a:bodyPr wrap="square">
            <a:spAutoFit/>
          </a:bodyPr>
          <a:lstStyle/>
          <a:p>
            <a:pPr eaLnBrk="1" hangingPunct="1"/>
            <a:endParaRPr lang="tr-TR" altLang="tr-TR" dirty="0">
              <a:solidFill>
                <a:srgbClr val="000000"/>
              </a:solidFill>
            </a:endParaRPr>
          </a:p>
        </p:txBody>
      </p:sp>
      <p:sp>
        <p:nvSpPr>
          <p:cNvPr id="8" name="Dikdörtgen 7"/>
          <p:cNvSpPr/>
          <p:nvPr/>
        </p:nvSpPr>
        <p:spPr>
          <a:xfrm>
            <a:off x="156633" y="1574461"/>
            <a:ext cx="9144000" cy="707886"/>
          </a:xfrm>
          <a:prstGeom prst="rect">
            <a:avLst/>
          </a:prstGeom>
        </p:spPr>
        <p:txBody>
          <a:bodyPr wrap="square">
            <a:spAutoFit/>
          </a:bodyPr>
          <a:lstStyle/>
          <a:p>
            <a:pPr eaLnBrk="1" hangingPunct="1"/>
            <a:endParaRPr lang="tr-TR" altLang="tr-TR" sz="2000" dirty="0">
              <a:solidFill>
                <a:srgbClr val="000000"/>
              </a:solidFill>
              <a:latin typeface="Tahoma" panose="020B0604030504040204" pitchFamily="34" charset="0"/>
              <a:ea typeface="Tahoma" panose="020B0604030504040204" pitchFamily="34" charset="0"/>
              <a:cs typeface="Tahoma" panose="020B0604030504040204" pitchFamily="34" charset="0"/>
            </a:endParaRPr>
          </a:p>
          <a:p>
            <a:pPr eaLnBrk="1" hangingPunct="1">
              <a:buFont typeface="Wingdings" pitchFamily="2" charset="2"/>
              <a:buChar char="Ø"/>
            </a:pPr>
            <a:endParaRPr lang="tr-TR" altLang="tr-TR" sz="2000" dirty="0">
              <a:solidFill>
                <a:srgbClr val="00000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00005427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ikdörtgen 6"/>
          <p:cNvSpPr/>
          <p:nvPr/>
        </p:nvSpPr>
        <p:spPr>
          <a:xfrm>
            <a:off x="516099" y="1536174"/>
            <a:ext cx="8331200" cy="830997"/>
          </a:xfrm>
          <a:prstGeom prst="rect">
            <a:avLst/>
          </a:prstGeom>
        </p:spPr>
        <p:txBody>
          <a:bodyPr wrap="square">
            <a:spAutoFit/>
          </a:bodyPr>
          <a:lstStyle/>
          <a:p>
            <a:pPr algn="ctr"/>
            <a:endParaRPr lang="tr-TR" altLang="tr-TR" sz="2400" dirty="0">
              <a:solidFill>
                <a:srgbClr val="FF0000"/>
              </a:solidFill>
              <a:cs typeface="Arial" charset="0"/>
            </a:endParaRPr>
          </a:p>
          <a:p>
            <a:pPr algn="ctr"/>
            <a:endParaRPr lang="tr-TR" altLang="tr-TR" sz="2400" dirty="0">
              <a:solidFill>
                <a:srgbClr val="FF0000"/>
              </a:solidFill>
              <a:cs typeface="Arial" charset="0"/>
            </a:endParaRPr>
          </a:p>
        </p:txBody>
      </p:sp>
      <p:sp>
        <p:nvSpPr>
          <p:cNvPr id="2" name="Dikdörtgen 1"/>
          <p:cNvSpPr/>
          <p:nvPr/>
        </p:nvSpPr>
        <p:spPr>
          <a:xfrm>
            <a:off x="1430867" y="1582341"/>
            <a:ext cx="6595533" cy="369332"/>
          </a:xfrm>
          <a:prstGeom prst="rect">
            <a:avLst/>
          </a:prstGeom>
        </p:spPr>
        <p:txBody>
          <a:bodyPr wrap="square">
            <a:spAutoFit/>
          </a:bodyPr>
          <a:lstStyle/>
          <a:p>
            <a:pPr eaLnBrk="1" hangingPunct="1"/>
            <a:endParaRPr lang="tr-TR" altLang="tr-TR" dirty="0">
              <a:solidFill>
                <a:srgbClr val="000000"/>
              </a:solidFill>
            </a:endParaRPr>
          </a:p>
        </p:txBody>
      </p:sp>
      <p:sp>
        <p:nvSpPr>
          <p:cNvPr id="8" name="Dikdörtgen 7"/>
          <p:cNvSpPr/>
          <p:nvPr/>
        </p:nvSpPr>
        <p:spPr>
          <a:xfrm>
            <a:off x="0" y="1806763"/>
            <a:ext cx="9144000" cy="3785652"/>
          </a:xfrm>
          <a:prstGeom prst="rect">
            <a:avLst/>
          </a:prstGeom>
        </p:spPr>
        <p:txBody>
          <a:bodyPr wrap="square">
            <a:spAutoFit/>
          </a:bodyPr>
          <a:lstStyle/>
          <a:p>
            <a:pPr algn="just"/>
            <a:r>
              <a:rPr lang="tr-TR" sz="2400" b="1" dirty="0">
                <a:solidFill>
                  <a:srgbClr val="FF0000"/>
                </a:solidFill>
                <a:latin typeface="Arial" panose="020B0604020202020204" pitchFamily="34" charset="0"/>
              </a:rPr>
              <a:t>4483 Memurlar Ve Diğer Kamu </a:t>
            </a:r>
            <a:r>
              <a:rPr lang="tr-TR" sz="2400" b="1" dirty="0" smtClean="0">
                <a:solidFill>
                  <a:srgbClr val="FF0000"/>
                </a:solidFill>
                <a:latin typeface="Arial" panose="020B0604020202020204" pitchFamily="34" charset="0"/>
              </a:rPr>
              <a:t>Görevlilerinin Yargılanması </a:t>
            </a:r>
            <a:r>
              <a:rPr lang="tr-TR" sz="2400" b="1" dirty="0">
                <a:solidFill>
                  <a:srgbClr val="FF0000"/>
                </a:solidFill>
                <a:latin typeface="Arial" panose="020B0604020202020204" pitchFamily="34" charset="0"/>
              </a:rPr>
              <a:t>Hakkında Kanun</a:t>
            </a:r>
          </a:p>
          <a:p>
            <a:pPr algn="just"/>
            <a:endParaRPr lang="tr-TR" sz="2400" b="1" dirty="0" smtClean="0">
              <a:latin typeface="Arial" panose="020B0604020202020204" pitchFamily="34" charset="0"/>
            </a:endParaRPr>
          </a:p>
          <a:p>
            <a:pPr algn="just"/>
            <a:r>
              <a:rPr lang="tr-TR" sz="2400" b="1" dirty="0" smtClean="0">
                <a:latin typeface="Arial" panose="020B0604020202020204" pitchFamily="34" charset="0"/>
              </a:rPr>
              <a:t>34-Adli </a:t>
            </a:r>
            <a:r>
              <a:rPr lang="tr-TR" sz="2400" b="1" dirty="0">
                <a:latin typeface="Arial" panose="020B0604020202020204" pitchFamily="34" charset="0"/>
              </a:rPr>
              <a:t>Yargılamada Diğer Kamu Görevlileri Hükmünde Yargılanma Yetkisi:</a:t>
            </a:r>
            <a:endParaRPr lang="tr-TR" sz="2400" i="1" dirty="0">
              <a:latin typeface="Arial" panose="020B0604020202020204" pitchFamily="34" charset="0"/>
            </a:endParaRPr>
          </a:p>
          <a:p>
            <a:pPr algn="just"/>
            <a:r>
              <a:rPr lang="tr-TR" sz="2400" b="1" dirty="0" smtClean="0">
                <a:latin typeface="Arial" panose="020B0604020202020204" pitchFamily="34" charset="0"/>
              </a:rPr>
              <a:t>Madde </a:t>
            </a:r>
            <a:r>
              <a:rPr lang="tr-TR" sz="2400" b="1" dirty="0">
                <a:latin typeface="Arial" panose="020B0604020202020204" pitchFamily="34" charset="0"/>
              </a:rPr>
              <a:t>3 – </a:t>
            </a:r>
            <a:r>
              <a:rPr lang="tr-TR" sz="2400" dirty="0">
                <a:latin typeface="Arial" panose="020B0604020202020204" pitchFamily="34" charset="0"/>
              </a:rPr>
              <a:t>Soruşturma izni yetkisi</a:t>
            </a:r>
            <a:endParaRPr lang="tr-TR" sz="2400" i="1" dirty="0">
              <a:latin typeface="Arial" panose="020B0604020202020204" pitchFamily="34" charset="0"/>
            </a:endParaRPr>
          </a:p>
          <a:p>
            <a:pPr algn="just"/>
            <a:r>
              <a:rPr lang="tr-TR" sz="2400" dirty="0">
                <a:latin typeface="Arial" panose="020B0604020202020204" pitchFamily="34" charset="0"/>
              </a:rPr>
              <a:t>j) </a:t>
            </a:r>
            <a:r>
              <a:rPr lang="tr-TR" sz="2400" b="1" dirty="0">
                <a:latin typeface="Arial" panose="020B0604020202020204" pitchFamily="34" charset="0"/>
              </a:rPr>
              <a:t>Köy ve mahalle muhtarları </a:t>
            </a:r>
            <a:r>
              <a:rPr lang="tr-TR" sz="2400" dirty="0">
                <a:latin typeface="Arial" panose="020B0604020202020204" pitchFamily="34" charset="0"/>
              </a:rPr>
              <a:t>ile bu Kanun kapsamına giren diğer memurlar ve kamu görevlileri hakkında ilçelerde kaymakam, merkez ilçede vali,</a:t>
            </a:r>
            <a:endParaRPr lang="tr-TR" sz="2400" i="1" dirty="0">
              <a:latin typeface="Arial" panose="020B0604020202020204" pitchFamily="34" charset="0"/>
            </a:endParaRPr>
          </a:p>
          <a:p>
            <a:pPr marL="285750" indent="-285750" algn="just">
              <a:buFont typeface="Wingdings" panose="05000000000000000000" pitchFamily="2" charset="2"/>
              <a:buChar char="Ø"/>
            </a:pPr>
            <a:endParaRPr lang="tr-TR" sz="2400" dirty="0" smtClean="0">
              <a:solidFill>
                <a:srgbClr val="000000"/>
              </a:solidFill>
              <a:latin typeface="Arial" panose="020B0604020202020204" pitchFamily="34" charset="0"/>
              <a:ea typeface="Tahoma" panose="020B0604030504040204" pitchFamily="34" charset="0"/>
            </a:endParaRPr>
          </a:p>
        </p:txBody>
      </p:sp>
    </p:spTree>
    <p:extLst>
      <p:ext uri="{BB962C8B-B14F-4D97-AF65-F5344CB8AC3E}">
        <p14:creationId xmlns:p14="http://schemas.microsoft.com/office/powerpoint/2010/main" val="163883371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0" y="1436534"/>
            <a:ext cx="9143999" cy="4893647"/>
          </a:xfrm>
          <a:prstGeom prst="rect">
            <a:avLst/>
          </a:prstGeom>
          <a:noFill/>
        </p:spPr>
        <p:txBody>
          <a:bodyPr wrap="square" rtlCol="0">
            <a:spAutoFit/>
          </a:bodyPr>
          <a:lstStyle/>
          <a:p>
            <a:pPr algn="just"/>
            <a:r>
              <a:rPr lang="tr-TR" sz="2000" b="1" dirty="0">
                <a:solidFill>
                  <a:srgbClr val="FF0000"/>
                </a:solidFill>
                <a:latin typeface="Arial" panose="020B0604020202020204" pitchFamily="34" charset="0"/>
              </a:rPr>
              <a:t>2942 Kamulaştırma Kanunu</a:t>
            </a:r>
          </a:p>
          <a:p>
            <a:pPr algn="just"/>
            <a:endParaRPr lang="tr-TR" sz="2000" dirty="0">
              <a:latin typeface="Arial" panose="020B0604020202020204" pitchFamily="34" charset="0"/>
            </a:endParaRPr>
          </a:p>
          <a:p>
            <a:pPr algn="just"/>
            <a:r>
              <a:rPr lang="tr-TR" sz="2000" b="1" dirty="0" smtClean="0">
                <a:latin typeface="Arial" panose="020B0604020202020204" pitchFamily="34" charset="0"/>
              </a:rPr>
              <a:t>35-Kadastro </a:t>
            </a:r>
            <a:r>
              <a:rPr lang="tr-TR" sz="2000" b="1" dirty="0">
                <a:latin typeface="Arial" panose="020B0604020202020204" pitchFamily="34" charset="0"/>
              </a:rPr>
              <a:t>Görmemiş Yerlerde Tespit İşleminde Görev Alma Ve Ücret Alma Yetkisi:</a:t>
            </a:r>
            <a:endParaRPr lang="tr-TR" sz="2000" i="1" dirty="0">
              <a:latin typeface="Arial" panose="020B0604020202020204" pitchFamily="34" charset="0"/>
            </a:endParaRPr>
          </a:p>
          <a:p>
            <a:pPr algn="just"/>
            <a:r>
              <a:rPr lang="tr-TR" sz="2000" b="1" dirty="0">
                <a:latin typeface="Arial" panose="020B0604020202020204" pitchFamily="34" charset="0"/>
              </a:rPr>
              <a:t>Madde 9 – </a:t>
            </a:r>
            <a:r>
              <a:rPr lang="tr-TR" sz="2000" dirty="0">
                <a:latin typeface="Arial" panose="020B0604020202020204" pitchFamily="34" charset="0"/>
              </a:rPr>
              <a:t>İdare, tapulama veya kadastrosu yapılmamış yerlerin durumunun tespiti için mahallin mülki amirine müracaatla, kamulaştırma yapılacak yerde iki asıl ve iki yedek olmak üzere dört bilirkişinin seçilmesini ister. Mülki amir idarenin bu istemi üzerine sekiz gün içerisinde bilirkişilerin seçilmesini ve sulh hukuk mahkemesinde yeminlerinin yaptırılarak isimlerinin kamulaştırmayı yapacak idareye bildirilmesini </a:t>
            </a:r>
            <a:r>
              <a:rPr lang="tr-TR" sz="2000" dirty="0" err="1" smtClean="0">
                <a:latin typeface="Arial" panose="020B0604020202020204" pitchFamily="34" charset="0"/>
              </a:rPr>
              <a:t>sağlar.Tespit</a:t>
            </a:r>
            <a:r>
              <a:rPr lang="tr-TR" sz="2000" dirty="0" smtClean="0">
                <a:latin typeface="Arial" panose="020B0604020202020204" pitchFamily="34" charset="0"/>
              </a:rPr>
              <a:t> </a:t>
            </a:r>
            <a:r>
              <a:rPr lang="tr-TR" sz="2000" dirty="0">
                <a:latin typeface="Arial" panose="020B0604020202020204" pitchFamily="34" charset="0"/>
              </a:rPr>
              <a:t>sırasında </a:t>
            </a:r>
            <a:r>
              <a:rPr lang="tr-TR" sz="2000" b="1" dirty="0">
                <a:latin typeface="Arial" panose="020B0604020202020204" pitchFamily="34" charset="0"/>
              </a:rPr>
              <a:t>muhtar </a:t>
            </a:r>
            <a:r>
              <a:rPr lang="tr-TR" sz="2000" dirty="0">
                <a:latin typeface="Arial" panose="020B0604020202020204" pitchFamily="34" charset="0"/>
              </a:rPr>
              <a:t>veya vekili, ihtiyar kurulundan iki üye ve iki bilirkişi birlikte görev yaparlar. Bu tespitte görev yapan muhtar veya vekili, ihtiyar kurulu üyeleri ile bilirkişilere çalıştıkları günler için 29 uncu maddeye göre ödeme yapılır</a:t>
            </a:r>
            <a:r>
              <a:rPr lang="tr-TR" sz="2400" dirty="0"/>
              <a:t>.</a:t>
            </a:r>
          </a:p>
          <a:p>
            <a:pPr marL="342900" indent="-342900">
              <a:buFont typeface="Wingdings" panose="05000000000000000000" pitchFamily="2" charset="2"/>
              <a:buChar char="Ø"/>
            </a:pPr>
            <a:endParaRPr lang="tr-TR" sz="2400" b="1" dirty="0">
              <a:solidFill>
                <a:srgbClr val="1B657F"/>
              </a:solidFill>
              <a:latin typeface="Arial" panose="020B0604020202020204" pitchFamily="34" charset="0"/>
              <a:ea typeface="Calibri" panose="020F0502020204030204" pitchFamily="34" charset="0"/>
            </a:endParaRPr>
          </a:p>
          <a:p>
            <a:pPr marL="285750" indent="-285750" algn="just">
              <a:buFont typeface="Wingdings" panose="05000000000000000000" pitchFamily="2" charset="2"/>
              <a:buChar char="Ø"/>
            </a:pPr>
            <a:endParaRPr lang="tr-TR" sz="2400" dirty="0"/>
          </a:p>
        </p:txBody>
      </p:sp>
    </p:spTree>
    <p:extLst>
      <p:ext uri="{BB962C8B-B14F-4D97-AF65-F5344CB8AC3E}">
        <p14:creationId xmlns:p14="http://schemas.microsoft.com/office/powerpoint/2010/main" val="401346817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0" y="1316448"/>
            <a:ext cx="9144000" cy="4893647"/>
          </a:xfrm>
          <a:prstGeom prst="rect">
            <a:avLst/>
          </a:prstGeom>
        </p:spPr>
        <p:txBody>
          <a:bodyPr wrap="square">
            <a:spAutoFit/>
          </a:bodyPr>
          <a:lstStyle/>
          <a:p>
            <a:pPr algn="just"/>
            <a:r>
              <a:rPr lang="tr-TR" sz="2400" b="1" dirty="0">
                <a:solidFill>
                  <a:srgbClr val="FF0000"/>
                </a:solidFill>
                <a:latin typeface="Arial" panose="020B0604020202020204" pitchFamily="34" charset="0"/>
              </a:rPr>
              <a:t>2942 Kamulaştırma </a:t>
            </a:r>
            <a:r>
              <a:rPr lang="tr-TR" sz="2400" b="1" dirty="0" smtClean="0">
                <a:solidFill>
                  <a:srgbClr val="FF0000"/>
                </a:solidFill>
                <a:latin typeface="Arial" panose="020B0604020202020204" pitchFamily="34" charset="0"/>
              </a:rPr>
              <a:t>Kanunu</a:t>
            </a:r>
          </a:p>
          <a:p>
            <a:pPr algn="just"/>
            <a:endParaRPr lang="tr-TR" sz="2400" b="1" dirty="0">
              <a:solidFill>
                <a:srgbClr val="FF0000"/>
              </a:solidFill>
              <a:latin typeface="Arial" panose="020B0604020202020204" pitchFamily="34" charset="0"/>
            </a:endParaRPr>
          </a:p>
          <a:p>
            <a:pPr algn="just"/>
            <a:r>
              <a:rPr lang="tr-TR" sz="2400" b="1" dirty="0" smtClean="0">
                <a:latin typeface="Arial" panose="020B0604020202020204" pitchFamily="34" charset="0"/>
              </a:rPr>
              <a:t>36-Kamulaştırma </a:t>
            </a:r>
            <a:r>
              <a:rPr lang="tr-TR" sz="2400" b="1" dirty="0">
                <a:latin typeface="Arial" panose="020B0604020202020204" pitchFamily="34" charset="0"/>
              </a:rPr>
              <a:t>Bedelinin Mahkemece Tespiti Anında Bulunma Ve Beyan Görevi:</a:t>
            </a:r>
            <a:endParaRPr lang="tr-TR" sz="2400" i="1" dirty="0">
              <a:latin typeface="Arial" panose="020B0604020202020204" pitchFamily="34" charset="0"/>
            </a:endParaRPr>
          </a:p>
          <a:p>
            <a:pPr algn="just"/>
            <a:r>
              <a:rPr lang="tr-TR" sz="2400" b="1" dirty="0">
                <a:latin typeface="Arial" panose="020B0604020202020204" pitchFamily="34" charset="0"/>
              </a:rPr>
              <a:t>Madde 10 –</a:t>
            </a:r>
            <a:r>
              <a:rPr lang="tr-TR" sz="2400" dirty="0">
                <a:latin typeface="Arial" panose="020B0604020202020204" pitchFamily="34" charset="0"/>
              </a:rPr>
              <a:t> Mahkemece yapılan duruşmada tarafların bedelde anlaşamamaları halinde hakim, en geç on gün içinde keşif ve otuz gün sonrası için de duruşma günü tayin ederek, 15 inci maddede sayılan bilirkişiler marifetiyle ve tüm ilgililerin huzurunda taşınmaz malın değerini tespit için mahallinde keşif yapar. Yapılacak keşifte, taşınmaz malın bulunduğu yerin bağlı olduğu </a:t>
            </a:r>
            <a:r>
              <a:rPr lang="tr-TR" sz="2400" b="1" dirty="0">
                <a:latin typeface="Arial" panose="020B0604020202020204" pitchFamily="34" charset="0"/>
              </a:rPr>
              <a:t>köy veya mahalle muhtarının</a:t>
            </a:r>
            <a:r>
              <a:rPr lang="tr-TR" sz="2400" dirty="0">
                <a:latin typeface="Arial" panose="020B0604020202020204" pitchFamily="34" charset="0"/>
              </a:rPr>
              <a:t> da hazır bulunması amacıyla, muhtara da davetiye çıkartılır ve keşifte hazır bulunması temin edilerek, muhtarın beyanı da alınır</a:t>
            </a:r>
            <a:r>
              <a:rPr lang="tr-TR" sz="2400" dirty="0" smtClean="0">
                <a:latin typeface="Arial" panose="020B0604020202020204" pitchFamily="34" charset="0"/>
              </a:rPr>
              <a:t>.</a:t>
            </a:r>
          </a:p>
        </p:txBody>
      </p:sp>
    </p:spTree>
    <p:extLst>
      <p:ext uri="{BB962C8B-B14F-4D97-AF65-F5344CB8AC3E}">
        <p14:creationId xmlns:p14="http://schemas.microsoft.com/office/powerpoint/2010/main" val="73685573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169882"/>
            <a:ext cx="9144000" cy="5447645"/>
          </a:xfrm>
          <a:prstGeom prst="rect">
            <a:avLst/>
          </a:prstGeom>
        </p:spPr>
        <p:txBody>
          <a:bodyPr wrap="square">
            <a:spAutoFit/>
          </a:bodyPr>
          <a:lstStyle/>
          <a:p>
            <a:pPr algn="just"/>
            <a:r>
              <a:rPr lang="tr-TR" sz="1200" b="1" dirty="0">
                <a:solidFill>
                  <a:srgbClr val="FF0000"/>
                </a:solidFill>
                <a:latin typeface="Arial" panose="020B0604020202020204" pitchFamily="34" charset="0"/>
              </a:rPr>
              <a:t>442 </a:t>
            </a:r>
            <a:r>
              <a:rPr lang="tr-TR" sz="1200" b="1" dirty="0" smtClean="0">
                <a:solidFill>
                  <a:srgbClr val="FF0000"/>
                </a:solidFill>
                <a:latin typeface="Arial" panose="020B0604020202020204" pitchFamily="34" charset="0"/>
              </a:rPr>
              <a:t>Sayılı</a:t>
            </a:r>
            <a:r>
              <a:rPr lang="tr-TR" sz="1200" b="1" dirty="0">
                <a:solidFill>
                  <a:srgbClr val="FF0000"/>
                </a:solidFill>
                <a:latin typeface="Arial" panose="020B0604020202020204" pitchFamily="34" charset="0"/>
              </a:rPr>
              <a:t> </a:t>
            </a:r>
            <a:r>
              <a:rPr lang="tr-TR" sz="1200" b="1" dirty="0" smtClean="0">
                <a:solidFill>
                  <a:srgbClr val="FF0000"/>
                </a:solidFill>
                <a:latin typeface="Arial" panose="020B0604020202020204" pitchFamily="34" charset="0"/>
              </a:rPr>
              <a:t>Köy Kanunu</a:t>
            </a:r>
          </a:p>
          <a:p>
            <a:pPr algn="just"/>
            <a:endParaRPr lang="tr-TR" sz="1200" b="1" dirty="0" smtClean="0">
              <a:solidFill>
                <a:srgbClr val="FF0000"/>
              </a:solidFill>
              <a:latin typeface="Arial" panose="020B0604020202020204" pitchFamily="34" charset="0"/>
            </a:endParaRPr>
          </a:p>
          <a:p>
            <a:pPr algn="just"/>
            <a:r>
              <a:rPr lang="tr-TR" sz="1200" b="1" dirty="0" smtClean="0">
                <a:latin typeface="Arial" panose="020B0604020202020204" pitchFamily="34" charset="0"/>
              </a:rPr>
              <a:t>37-Köy </a:t>
            </a:r>
            <a:r>
              <a:rPr lang="tr-TR" sz="1200" b="1" dirty="0">
                <a:latin typeface="Arial" panose="020B0604020202020204" pitchFamily="34" charset="0"/>
              </a:rPr>
              <a:t>Kanununa Göre Köy Muhtarın Devlet İşleri İle İlgili Görevleri:</a:t>
            </a:r>
            <a:endParaRPr lang="tr-TR" sz="1200" dirty="0">
              <a:latin typeface="Arial" panose="020B0604020202020204" pitchFamily="34" charset="0"/>
            </a:endParaRPr>
          </a:p>
          <a:p>
            <a:pPr algn="just"/>
            <a:r>
              <a:rPr lang="tr-TR" sz="1200" b="1" dirty="0">
                <a:latin typeface="Arial" panose="020B0604020202020204" pitchFamily="34" charset="0"/>
              </a:rPr>
              <a:t>Madde 36 –</a:t>
            </a:r>
            <a:endParaRPr lang="tr-TR" sz="1200" dirty="0">
              <a:latin typeface="Arial" panose="020B0604020202020204" pitchFamily="34" charset="0"/>
            </a:endParaRPr>
          </a:p>
          <a:p>
            <a:pPr algn="just"/>
            <a:r>
              <a:rPr lang="tr-TR" sz="1200" dirty="0">
                <a:latin typeface="Arial" panose="020B0604020202020204" pitchFamily="34" charset="0"/>
              </a:rPr>
              <a:t>1 - Hükümet tarafından bildirilecek kanunları, nizamları köy içinde ilan etmek ve halka anlatmak ve kanunlar, nizamlar, talimatlar, emirler ile kendisine verilecek işleri görmek;</a:t>
            </a:r>
          </a:p>
          <a:p>
            <a:pPr algn="just"/>
            <a:r>
              <a:rPr lang="tr-TR" sz="1200" dirty="0">
                <a:latin typeface="Arial" panose="020B0604020202020204" pitchFamily="34" charset="0"/>
              </a:rPr>
              <a:t>2 - Köyün sınırı içinde dirlik ve düzenliği korumak (asayişi korumak);</a:t>
            </a:r>
          </a:p>
          <a:p>
            <a:pPr algn="just"/>
            <a:r>
              <a:rPr lang="tr-TR" sz="1200" dirty="0">
                <a:latin typeface="Arial" panose="020B0604020202020204" pitchFamily="34" charset="0"/>
              </a:rPr>
              <a:t>3 - Salgın ve bulaşık hastalıkları günü gününe Hükümete haber vermek;</a:t>
            </a:r>
          </a:p>
          <a:p>
            <a:pPr algn="just"/>
            <a:r>
              <a:rPr lang="tr-TR" sz="1200" dirty="0">
                <a:latin typeface="Arial" panose="020B0604020202020204" pitchFamily="34" charset="0"/>
              </a:rPr>
              <a:t>4 - Hekim olmayanların ve üfürükçülerin hastalara ilaç yapmasını menetmek ve Hükümete haber vermek;</a:t>
            </a:r>
          </a:p>
          <a:p>
            <a:pPr algn="just"/>
            <a:r>
              <a:rPr lang="tr-TR" sz="1200" dirty="0">
                <a:latin typeface="Arial" panose="020B0604020202020204" pitchFamily="34" charset="0"/>
              </a:rPr>
              <a:t>5 - Köylünün çiçek ve bulaşık hastalıklar aşısı ile aşılanıp hastalıktan kurtulmasına çalışmak;</a:t>
            </a:r>
          </a:p>
          <a:p>
            <a:pPr algn="just"/>
            <a:r>
              <a:rPr lang="tr-TR" sz="1200" dirty="0">
                <a:latin typeface="Arial" panose="020B0604020202020204" pitchFamily="34" charset="0"/>
              </a:rPr>
              <a:t>6 - Köye gelip gidenlerin niçin gelip gitmekte olduklarını anlamak ve bunlar içinde şüpheli adamlar veyahut ecnebiler görülürse hemen yakın karakola haber vermek;</a:t>
            </a:r>
          </a:p>
          <a:p>
            <a:pPr algn="just"/>
            <a:r>
              <a:rPr lang="tr-TR" sz="1200" dirty="0">
                <a:latin typeface="Arial" panose="020B0604020202020204" pitchFamily="34" charset="0"/>
              </a:rPr>
              <a:t>7 - Her ay içinde köyde doğan, ölen, nikahlanan ve boşananların defterini yapıp ertesi ayın onuncu gününden evvel nüfus memuruna vermek ve köyün nüfus defterini birlikte götürerek vukuatı yürüttürmek;</a:t>
            </a:r>
          </a:p>
          <a:p>
            <a:pPr algn="just"/>
            <a:r>
              <a:rPr lang="tr-TR" sz="1200" dirty="0">
                <a:latin typeface="Arial" panose="020B0604020202020204" pitchFamily="34" charset="0"/>
              </a:rPr>
              <a:t>8 - Vergi toplamak için gelen tahsildarlara yol göstermek, yardım etmek ve tahsildarların yolsuzluğunu görürse Hükümete haber vermek.</a:t>
            </a:r>
          </a:p>
          <a:p>
            <a:pPr algn="just"/>
            <a:r>
              <a:rPr lang="tr-TR" sz="1200" dirty="0">
                <a:latin typeface="Arial" panose="020B0604020202020204" pitchFamily="34" charset="0"/>
              </a:rPr>
              <a:t>9 - Asker toplamak ve bakaya ve kaçakları Hükümete haber vermek;</a:t>
            </a:r>
          </a:p>
          <a:p>
            <a:pPr algn="just"/>
            <a:r>
              <a:rPr lang="tr-TR" sz="1200" dirty="0">
                <a:latin typeface="Arial" panose="020B0604020202020204" pitchFamily="34" charset="0"/>
              </a:rPr>
              <a:t>10 - Köy civarında eşkıya görürse Hükümete haber vermek ve elinden gelirse tutturmak;</a:t>
            </a:r>
          </a:p>
          <a:p>
            <a:pPr algn="just"/>
            <a:r>
              <a:rPr lang="tr-TR" sz="1200" dirty="0">
                <a:latin typeface="Arial" panose="020B0604020202020204" pitchFamily="34" charset="0"/>
              </a:rPr>
              <a:t>11 - Köylünün ırzına ve canına ve malına el uzatan ve Hükümet kanunlarını dinlemeyen kimseleri köy korucuları ve gönüllü korucularla yakalattırarak Hükümete göndermek;</a:t>
            </a:r>
          </a:p>
          <a:p>
            <a:pPr algn="just"/>
            <a:r>
              <a:rPr lang="tr-TR" sz="1200" dirty="0">
                <a:latin typeface="Arial" panose="020B0604020202020204" pitchFamily="34" charset="0"/>
              </a:rPr>
              <a:t>12 - Köy sınırı içinde yangın ve sel olursa köylüleri toplayıp söndürmeğe ve çevirmeğe çalışmak, (orman yangınlarında sınırdan dışarı olsa dahi yardıma mecburdurlar.);</a:t>
            </a:r>
          </a:p>
          <a:p>
            <a:pPr algn="just"/>
            <a:r>
              <a:rPr lang="tr-TR" sz="1200" dirty="0">
                <a:latin typeface="Arial" panose="020B0604020202020204" pitchFamily="34" charset="0"/>
              </a:rPr>
              <a:t>13 - Mahkemelerden gönderilen celpname ve her türlü tezkere ve hükümleri lazım gelenlere bildirerek istenilen işleri yapmak ve mahkeme mübaşirine ve jandarmaya vazifesinde kolaylık göstermek;</a:t>
            </a:r>
          </a:p>
          <a:p>
            <a:pPr algn="just"/>
            <a:r>
              <a:rPr lang="tr-TR" sz="1200" dirty="0">
                <a:latin typeface="Arial" panose="020B0604020202020204" pitchFamily="34" charset="0"/>
              </a:rPr>
              <a:t>14 - İhzar ve tevkif müzekkereleri (bazı adamların kanun namına tutulmasını emreden mahkeme kağıdı) gösterildikçe aranılan kimseleri kağıdı getirenlere tutturmak;</a:t>
            </a:r>
          </a:p>
          <a:p>
            <a:pPr algn="just"/>
            <a:r>
              <a:rPr lang="tr-TR" sz="1200" dirty="0">
                <a:latin typeface="Arial" panose="020B0604020202020204" pitchFamily="34" charset="0"/>
              </a:rPr>
              <a:t>15 - Zarar görenlerin şikayeti ve bilip işitenlerin haber vermesi üzerine sorup araştırmak;</a:t>
            </a:r>
          </a:p>
          <a:p>
            <a:pPr algn="just"/>
            <a:r>
              <a:rPr lang="tr-TR" sz="1200" dirty="0">
                <a:latin typeface="Arial" panose="020B0604020202020204" pitchFamily="34" charset="0"/>
              </a:rPr>
              <a:t>16 - Bu kanunda ismi geçen davaları ihtiyar meclisine söyleyip hükmünü almak.</a:t>
            </a:r>
          </a:p>
          <a:p>
            <a:pPr algn="just"/>
            <a:endParaRPr lang="tr-TR" sz="1200" b="1" dirty="0">
              <a:solidFill>
                <a:srgbClr val="1B657F"/>
              </a:solidFill>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100587448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210323"/>
            <a:ext cx="9143999" cy="5878532"/>
          </a:xfrm>
          <a:prstGeom prst="rect">
            <a:avLst/>
          </a:prstGeom>
        </p:spPr>
        <p:txBody>
          <a:bodyPr wrap="square">
            <a:spAutoFit/>
          </a:bodyPr>
          <a:lstStyle/>
          <a:p>
            <a:pPr algn="just"/>
            <a:r>
              <a:rPr lang="tr-TR" sz="2000" b="1" dirty="0" smtClean="0">
                <a:solidFill>
                  <a:srgbClr val="FF0000"/>
                </a:solidFill>
              </a:rPr>
              <a:t>6183 Amme </a:t>
            </a:r>
            <a:r>
              <a:rPr lang="tr-TR" sz="2000" b="1" dirty="0">
                <a:solidFill>
                  <a:srgbClr val="FF0000"/>
                </a:solidFill>
              </a:rPr>
              <a:t>alacaklarının tahsil </a:t>
            </a:r>
            <a:r>
              <a:rPr lang="tr-TR" sz="2000" b="1" dirty="0" smtClean="0">
                <a:solidFill>
                  <a:srgbClr val="FF0000"/>
                </a:solidFill>
              </a:rPr>
              <a:t>usulü</a:t>
            </a:r>
            <a:r>
              <a:rPr lang="tr-TR" sz="2000" b="1" dirty="0">
                <a:solidFill>
                  <a:srgbClr val="FF0000"/>
                </a:solidFill>
              </a:rPr>
              <a:t> </a:t>
            </a:r>
            <a:r>
              <a:rPr lang="tr-TR" sz="2000" b="1" dirty="0" smtClean="0">
                <a:solidFill>
                  <a:srgbClr val="FF0000"/>
                </a:solidFill>
              </a:rPr>
              <a:t>Hakkında </a:t>
            </a:r>
            <a:r>
              <a:rPr lang="tr-TR" sz="2000" b="1" dirty="0">
                <a:solidFill>
                  <a:srgbClr val="FF0000"/>
                </a:solidFill>
              </a:rPr>
              <a:t>kanun</a:t>
            </a:r>
          </a:p>
          <a:p>
            <a:pPr algn="just"/>
            <a:endParaRPr lang="tr-TR" sz="2000" b="1" dirty="0" smtClean="0">
              <a:solidFill>
                <a:srgbClr val="FF0000"/>
              </a:solidFill>
              <a:latin typeface="Arial" panose="020B0604020202020204" pitchFamily="34" charset="0"/>
            </a:endParaRPr>
          </a:p>
          <a:p>
            <a:pPr algn="just"/>
            <a:r>
              <a:rPr lang="tr-TR" sz="1600" b="1" dirty="0" smtClean="0">
                <a:latin typeface="Arial" panose="020B0604020202020204" pitchFamily="34" charset="0"/>
              </a:rPr>
              <a:t>38-Amme </a:t>
            </a:r>
            <a:r>
              <a:rPr lang="tr-TR" sz="1600" b="1" dirty="0">
                <a:latin typeface="Arial" panose="020B0604020202020204" pitchFamily="34" charset="0"/>
              </a:rPr>
              <a:t>Alacaklarının Tahsilinde Ödeme Emri Tebliğ Görevi:</a:t>
            </a:r>
            <a:endParaRPr lang="tr-TR" sz="1600" dirty="0">
              <a:latin typeface="Arial" panose="020B0604020202020204" pitchFamily="34" charset="0"/>
            </a:endParaRPr>
          </a:p>
          <a:p>
            <a:pPr algn="just"/>
            <a:r>
              <a:rPr lang="tr-TR" sz="1600" b="1" dirty="0">
                <a:latin typeface="Arial" panose="020B0604020202020204" pitchFamily="34" charset="0"/>
              </a:rPr>
              <a:t>Madde 55 – </a:t>
            </a:r>
            <a:r>
              <a:rPr lang="tr-TR" sz="1600" dirty="0">
                <a:latin typeface="Arial" panose="020B0604020202020204" pitchFamily="34" charset="0"/>
              </a:rPr>
              <a:t>Amme alacağını vadesinde ödemeyenlere, 7 gün içinde borçlarını ödemeleri veya mal bildiriminde bulunmaları lüzumu bir "ödeme emri" ile tebliğ olunur. </a:t>
            </a:r>
          </a:p>
          <a:p>
            <a:pPr algn="just"/>
            <a:r>
              <a:rPr lang="tr-TR" sz="1600" dirty="0">
                <a:latin typeface="Arial" panose="020B0604020202020204" pitchFamily="34" charset="0"/>
              </a:rPr>
              <a:t>Ödeme emrinde borcun asıl ve ferilerinin mahiyet ve miktarları, nereye ödeneceği, müddetinde ödemediği veya mal bildiriminde bulunmadığı takdirde borcun cebren tahsil ve borçlunun mal bildiriminde bulununcaya kadar üç ayı geçmemek üzere hapis ile tazyik olunacağı, gerçeğe aykırı bildirimde bulunduğu takdirde hapis ile cezalandırılacağı kayıtlı bulunur. Ayrıca, borçlunun 114 üncü maddedeki vazifeleri ve bu vazifeleri yerine getirmediği takdirde hakkında tatbik edilecek olan ceza bu ödeme emrinde kendisine bildirilir. </a:t>
            </a:r>
          </a:p>
          <a:p>
            <a:pPr algn="just"/>
            <a:r>
              <a:rPr lang="tr-TR" sz="1600" dirty="0">
                <a:latin typeface="Arial" panose="020B0604020202020204" pitchFamily="34" charset="0"/>
              </a:rPr>
              <a:t>Belediye hududu dışındaki </a:t>
            </a:r>
            <a:r>
              <a:rPr lang="tr-TR" sz="1600" b="1" dirty="0">
                <a:latin typeface="Arial" panose="020B0604020202020204" pitchFamily="34" charset="0"/>
              </a:rPr>
              <a:t>köylerde bulunan borçlulara ödeme emirleri muhtarlıkça</a:t>
            </a:r>
            <a:r>
              <a:rPr lang="tr-TR" sz="1600" dirty="0">
                <a:latin typeface="Arial" panose="020B0604020202020204" pitchFamily="34" charset="0"/>
              </a:rPr>
              <a:t> tebliğ olunur. Ödeme emirlerinin muhtarlığa tevdii tarihinden itibaren 15 gün içinde tebligat yapılmadığı takdirde ödeme emirleri tebliğ edilmemiş olan borçluların isimleri ödeme emri hüküm ve mahiyetindeki bir "ödeme cetveline" alınarak borçlular borçlarını ödemeye ve mal bildiriminde bulunmaya çağırılırlar. Ödeme cetveli köy ihtiyar kurulu kapısına bir örneği de köyde herkesin görebileceği umumi bir mahalle 10 gün müddetle asılmak suretiyle tebliğ olunur ve cetvelin asıldığı köy muhtarlığınca münadi vasıtasıyla ilan olunur. Cetvel asılırken ve indirilirken keyfiyet muhtarlıkça zabıt varakasıyla tespit edilir. Cebren tahsil ve takip ödeme emrinin tebliği veya ödeme cetvelinin indirilmesi tarihinde başlamış olur. </a:t>
            </a:r>
          </a:p>
          <a:p>
            <a:pPr algn="just"/>
            <a:endParaRPr lang="tr-TR" sz="2400" b="1" dirty="0">
              <a:solidFill>
                <a:srgbClr val="1B657F"/>
              </a:solidFill>
              <a:latin typeface="Arial" panose="020B0604020202020204" pitchFamily="34" charset="0"/>
              <a:ea typeface="Calibri" panose="020F0502020204030204" pitchFamily="34" charset="0"/>
            </a:endParaRPr>
          </a:p>
          <a:p>
            <a:pPr marL="342900" indent="-342900" algn="just">
              <a:buFont typeface="Wingdings" panose="05000000000000000000" pitchFamily="2" charset="2"/>
              <a:buChar char="Ø"/>
            </a:pPr>
            <a:endParaRPr lang="tr-TR" sz="2400" b="1" dirty="0">
              <a:solidFill>
                <a:srgbClr val="1B657F"/>
              </a:solidFill>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15871498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0" y="2474841"/>
            <a:ext cx="9144000" cy="3046988"/>
          </a:xfrm>
          <a:prstGeom prst="rect">
            <a:avLst/>
          </a:prstGeom>
          <a:noFill/>
        </p:spPr>
        <p:txBody>
          <a:bodyPr wrap="square" rtlCol="0">
            <a:spAutoFit/>
          </a:bodyPr>
          <a:lstStyle/>
          <a:p>
            <a:pPr algn="just"/>
            <a:r>
              <a:rPr lang="tr-TR" sz="2400" b="1" dirty="0" smtClean="0">
                <a:latin typeface="Arial" panose="020B0604020202020204" pitchFamily="34" charset="0"/>
              </a:rPr>
              <a:t>39- </a:t>
            </a:r>
            <a:r>
              <a:rPr lang="tr-TR" sz="2400" b="1" dirty="0">
                <a:latin typeface="Arial" panose="020B0604020202020204" pitchFamily="34" charset="0"/>
              </a:rPr>
              <a:t>Amme Alacaklarında Mal Bildiriminde Görev:</a:t>
            </a:r>
            <a:endParaRPr lang="tr-TR" sz="2400" dirty="0">
              <a:latin typeface="Arial" panose="020B0604020202020204" pitchFamily="34" charset="0"/>
            </a:endParaRPr>
          </a:p>
          <a:p>
            <a:pPr algn="just"/>
            <a:r>
              <a:rPr lang="tr-TR" sz="2400" b="1" dirty="0" smtClean="0">
                <a:latin typeface="Arial" panose="020B0604020202020204" pitchFamily="34" charset="0"/>
              </a:rPr>
              <a:t>Madde </a:t>
            </a:r>
            <a:r>
              <a:rPr lang="tr-TR" sz="2400" b="1" dirty="0">
                <a:latin typeface="Arial" panose="020B0604020202020204" pitchFamily="34" charset="0"/>
              </a:rPr>
              <a:t>59 – </a:t>
            </a:r>
            <a:r>
              <a:rPr lang="tr-TR" sz="2400" dirty="0">
                <a:latin typeface="Arial" panose="020B0604020202020204" pitchFamily="34" charset="0"/>
              </a:rPr>
              <a:t>,</a:t>
            </a:r>
          </a:p>
          <a:p>
            <a:pPr algn="just"/>
            <a:r>
              <a:rPr lang="tr-TR" sz="2400" b="1" dirty="0">
                <a:latin typeface="Arial" panose="020B0604020202020204" pitchFamily="34" charset="0"/>
              </a:rPr>
              <a:t>(Değişik: 26/11/1980 - 2347/6 </a:t>
            </a:r>
            <a:r>
              <a:rPr lang="tr-TR" sz="2400" b="1" dirty="0" err="1">
                <a:latin typeface="Arial" panose="020B0604020202020204" pitchFamily="34" charset="0"/>
              </a:rPr>
              <a:t>md.</a:t>
            </a:r>
            <a:r>
              <a:rPr lang="tr-TR" sz="2400" b="1" dirty="0">
                <a:latin typeface="Arial" panose="020B0604020202020204" pitchFamily="34" charset="0"/>
              </a:rPr>
              <a:t>) </a:t>
            </a:r>
            <a:r>
              <a:rPr lang="tr-TR" sz="2400" dirty="0">
                <a:latin typeface="Arial" panose="020B0604020202020204" pitchFamily="34" charset="0"/>
              </a:rPr>
              <a:t>Köylerde mal bildirimi, Maliye Bakanlığınca tespit ve ilan edilecek vergiler dışında kalan amme borçları için </a:t>
            </a:r>
            <a:r>
              <a:rPr lang="tr-TR" sz="2400" b="1" dirty="0">
                <a:latin typeface="Arial" panose="020B0604020202020204" pitchFamily="34" charset="0"/>
              </a:rPr>
              <a:t>köy muhtarlığına </a:t>
            </a:r>
            <a:r>
              <a:rPr lang="tr-TR" sz="2400" dirty="0">
                <a:latin typeface="Arial" panose="020B0604020202020204" pitchFamily="34" charset="0"/>
              </a:rPr>
              <a:t>da yapılabilir. </a:t>
            </a:r>
          </a:p>
          <a:p>
            <a:pPr algn="just"/>
            <a:r>
              <a:rPr lang="tr-TR" sz="2400" dirty="0">
                <a:latin typeface="Arial" panose="020B0604020202020204" pitchFamily="34" charset="0"/>
              </a:rPr>
              <a:t>Sözle bildirim halinde keyfiyet bir zabıtla tespit edilir. Her iki halde bildirimin yapıldığına dair amme borçlusuna pulsuz makbuz verilir.</a:t>
            </a:r>
          </a:p>
          <a:p>
            <a:pPr marL="285750" indent="-285750" algn="just">
              <a:buFont typeface="Wingdings" panose="05000000000000000000" pitchFamily="2" charset="2"/>
              <a:buChar char="Ø"/>
            </a:pPr>
            <a:endParaRPr lang="tr-TR" sz="2400" dirty="0" smtClean="0">
              <a:latin typeface="Arial" panose="020B0604020202020204" pitchFamily="34" charset="0"/>
            </a:endParaRPr>
          </a:p>
        </p:txBody>
      </p:sp>
      <p:sp>
        <p:nvSpPr>
          <p:cNvPr id="2" name="Dikdörtgen 1"/>
          <p:cNvSpPr/>
          <p:nvPr/>
        </p:nvSpPr>
        <p:spPr>
          <a:xfrm>
            <a:off x="103366" y="1684539"/>
            <a:ext cx="8315077" cy="461665"/>
          </a:xfrm>
          <a:prstGeom prst="rect">
            <a:avLst/>
          </a:prstGeom>
        </p:spPr>
        <p:txBody>
          <a:bodyPr wrap="square">
            <a:spAutoFit/>
          </a:bodyPr>
          <a:lstStyle/>
          <a:p>
            <a:pPr algn="just"/>
            <a:r>
              <a:rPr lang="tr-TR" sz="2400" b="1" dirty="0">
                <a:solidFill>
                  <a:srgbClr val="FF0000"/>
                </a:solidFill>
                <a:latin typeface="Arial" panose="020B0604020202020204" pitchFamily="34" charset="0"/>
              </a:rPr>
              <a:t>6183 Amme alacaklarının tahsil usulü Hakkında kanun</a:t>
            </a:r>
          </a:p>
        </p:txBody>
      </p:sp>
    </p:spTree>
    <p:extLst>
      <p:ext uri="{BB962C8B-B14F-4D97-AF65-F5344CB8AC3E}">
        <p14:creationId xmlns:p14="http://schemas.microsoft.com/office/powerpoint/2010/main" val="400092908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0" y="1560445"/>
            <a:ext cx="9144000" cy="4524315"/>
          </a:xfrm>
          <a:prstGeom prst="rect">
            <a:avLst/>
          </a:prstGeom>
          <a:noFill/>
        </p:spPr>
        <p:txBody>
          <a:bodyPr wrap="square" rtlCol="0">
            <a:spAutoFit/>
          </a:bodyPr>
          <a:lstStyle/>
          <a:p>
            <a:pPr algn="just"/>
            <a:r>
              <a:rPr lang="tr-TR" sz="2400" b="1" dirty="0" smtClean="0">
                <a:solidFill>
                  <a:srgbClr val="FF0000"/>
                </a:solidFill>
                <a:latin typeface="Arial" panose="020B0604020202020204" pitchFamily="34" charset="0"/>
              </a:rPr>
              <a:t>6183 </a:t>
            </a:r>
            <a:r>
              <a:rPr lang="tr-TR" sz="2400" b="1" dirty="0">
                <a:solidFill>
                  <a:srgbClr val="FF0000"/>
                </a:solidFill>
                <a:latin typeface="Arial" panose="020B0604020202020204" pitchFamily="34" charset="0"/>
              </a:rPr>
              <a:t>Amme alacaklarının tahsil usulü Hakkında </a:t>
            </a:r>
            <a:r>
              <a:rPr lang="tr-TR" sz="2400" b="1" dirty="0" smtClean="0">
                <a:solidFill>
                  <a:srgbClr val="FF0000"/>
                </a:solidFill>
                <a:latin typeface="Arial" panose="020B0604020202020204" pitchFamily="34" charset="0"/>
              </a:rPr>
              <a:t>kanun</a:t>
            </a:r>
          </a:p>
          <a:p>
            <a:pPr algn="just"/>
            <a:endParaRPr lang="tr-TR" sz="2400" b="1" dirty="0">
              <a:solidFill>
                <a:srgbClr val="FF0000"/>
              </a:solidFill>
              <a:latin typeface="Arial" panose="020B0604020202020204" pitchFamily="34" charset="0"/>
            </a:endParaRPr>
          </a:p>
          <a:p>
            <a:pPr algn="just"/>
            <a:r>
              <a:rPr lang="tr-TR" sz="2400" b="1" dirty="0" smtClean="0">
                <a:latin typeface="Arial" panose="020B0604020202020204" pitchFamily="34" charset="0"/>
              </a:rPr>
              <a:t>40-Amme </a:t>
            </a:r>
            <a:r>
              <a:rPr lang="tr-TR" sz="2400" b="1" dirty="0">
                <a:latin typeface="Arial" panose="020B0604020202020204" pitchFamily="34" charset="0"/>
              </a:rPr>
              <a:t>Alacaklarında Menkul Mal Haczinde Görev</a:t>
            </a:r>
            <a:endParaRPr lang="tr-TR" sz="2400" dirty="0">
              <a:latin typeface="Arial" panose="020B0604020202020204" pitchFamily="34" charset="0"/>
            </a:endParaRPr>
          </a:p>
          <a:p>
            <a:pPr algn="just"/>
            <a:r>
              <a:rPr lang="tr-TR" sz="2400" b="1" dirty="0" smtClean="0">
                <a:latin typeface="Arial" panose="020B0604020202020204" pitchFamily="34" charset="0"/>
              </a:rPr>
              <a:t>Madde </a:t>
            </a:r>
            <a:r>
              <a:rPr lang="tr-TR" sz="2400" b="1" dirty="0">
                <a:latin typeface="Arial" panose="020B0604020202020204" pitchFamily="34" charset="0"/>
              </a:rPr>
              <a:t>65 – </a:t>
            </a:r>
            <a:r>
              <a:rPr lang="tr-TR" sz="2400" dirty="0">
                <a:latin typeface="Arial" panose="020B0604020202020204" pitchFamily="34" charset="0"/>
              </a:rPr>
              <a:t>Köylerde ve Köy Kanunu tatbik edilen </a:t>
            </a:r>
            <a:r>
              <a:rPr lang="tr-TR" sz="2400" b="1" dirty="0">
                <a:latin typeface="Arial" panose="020B0604020202020204" pitchFamily="34" charset="0"/>
              </a:rPr>
              <a:t>:</a:t>
            </a:r>
            <a:endParaRPr lang="tr-TR" sz="2400" dirty="0">
              <a:latin typeface="Arial" panose="020B0604020202020204" pitchFamily="34" charset="0"/>
            </a:endParaRPr>
          </a:p>
          <a:p>
            <a:pPr algn="just"/>
            <a:r>
              <a:rPr lang="tr-TR" sz="2400" dirty="0">
                <a:latin typeface="Arial" panose="020B0604020202020204" pitchFamily="34" charset="0"/>
              </a:rPr>
              <a:t>bucaklarda menkul mal haczi haciz varakası üzerine </a:t>
            </a:r>
            <a:r>
              <a:rPr lang="tr-TR" sz="2400" b="1" dirty="0">
                <a:latin typeface="Arial" panose="020B0604020202020204" pitchFamily="34" charset="0"/>
              </a:rPr>
              <a:t>köy ihtiyar kurullarınca</a:t>
            </a:r>
            <a:r>
              <a:rPr lang="tr-TR" sz="2400" dirty="0">
                <a:latin typeface="Arial" panose="020B0604020202020204" pitchFamily="34" charset="0"/>
              </a:rPr>
              <a:t> yapılır. </a:t>
            </a:r>
            <a:r>
              <a:rPr lang="tr-TR" sz="2400" b="1" dirty="0">
                <a:latin typeface="Arial" panose="020B0604020202020204" pitchFamily="34" charset="0"/>
              </a:rPr>
              <a:t>(Değişik: 26/11/1980 - 2347/7 </a:t>
            </a:r>
            <a:r>
              <a:rPr lang="tr-TR" sz="2400" b="1" dirty="0" err="1">
                <a:latin typeface="Arial" panose="020B0604020202020204" pitchFamily="34" charset="0"/>
              </a:rPr>
              <a:t>md.</a:t>
            </a:r>
            <a:r>
              <a:rPr lang="tr-TR" sz="2400" b="1" dirty="0">
                <a:latin typeface="Arial" panose="020B0604020202020204" pitchFamily="34" charset="0"/>
              </a:rPr>
              <a:t>) </a:t>
            </a:r>
            <a:r>
              <a:rPr lang="tr-TR" sz="2400" dirty="0">
                <a:latin typeface="Arial" panose="020B0604020202020204" pitchFamily="34" charset="0"/>
              </a:rPr>
              <a:t>Bu yerlerde gerek görülen hallerde Maliye Bakanlığınca tespit ve ilan edilecek vergiler için muhtarın veya ihtiyar kurulu üyelerinden birinin </a:t>
            </a:r>
            <a:r>
              <a:rPr lang="tr-TR" sz="2400" dirty="0" err="1">
                <a:latin typeface="Arial" panose="020B0604020202020204" pitchFamily="34" charset="0"/>
              </a:rPr>
              <a:t>huzuriyle</a:t>
            </a:r>
            <a:r>
              <a:rPr lang="tr-TR" sz="2400" dirty="0">
                <a:latin typeface="Arial" panose="020B0604020202020204" pitchFamily="34" charset="0"/>
              </a:rPr>
              <a:t> tahsil dairesine menkul mal haczi yaptırmaya o mahallin en büyük mal memuru yetkilidir.</a:t>
            </a:r>
          </a:p>
          <a:p>
            <a:pPr algn="just"/>
            <a:r>
              <a:rPr lang="tr-TR" sz="2400" i="1" dirty="0">
                <a:latin typeface="Arial" panose="020B0604020202020204" pitchFamily="34" charset="0"/>
              </a:rPr>
              <a:t> </a:t>
            </a:r>
            <a:endParaRPr lang="tr-TR" sz="2400" dirty="0">
              <a:latin typeface="Arial" panose="020B0604020202020204" pitchFamily="34" charset="0"/>
            </a:endParaRPr>
          </a:p>
          <a:p>
            <a:pPr algn="just"/>
            <a:endParaRPr lang="tr-TR" sz="2400" dirty="0">
              <a:latin typeface="Arial" panose="020B0604020202020204" pitchFamily="34" charset="0"/>
            </a:endParaRPr>
          </a:p>
        </p:txBody>
      </p:sp>
    </p:spTree>
    <p:extLst>
      <p:ext uri="{BB962C8B-B14F-4D97-AF65-F5344CB8AC3E}">
        <p14:creationId xmlns:p14="http://schemas.microsoft.com/office/powerpoint/2010/main" val="356082071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548429"/>
            <a:ext cx="9144000" cy="4154984"/>
          </a:xfrm>
          <a:prstGeom prst="rect">
            <a:avLst/>
          </a:prstGeom>
        </p:spPr>
        <p:txBody>
          <a:bodyPr wrap="square">
            <a:spAutoFit/>
          </a:bodyPr>
          <a:lstStyle/>
          <a:p>
            <a:pPr algn="just"/>
            <a:r>
              <a:rPr lang="tr-TR" sz="2400" b="1" dirty="0">
                <a:solidFill>
                  <a:srgbClr val="FF0000"/>
                </a:solidFill>
                <a:latin typeface="Arial" panose="020B0604020202020204" pitchFamily="34" charset="0"/>
              </a:rPr>
              <a:t>6183 Amme alacaklarının tahsil usulü Hakkında </a:t>
            </a:r>
            <a:r>
              <a:rPr lang="tr-TR" sz="2400" b="1" dirty="0" smtClean="0">
                <a:solidFill>
                  <a:srgbClr val="FF0000"/>
                </a:solidFill>
                <a:latin typeface="Arial" panose="020B0604020202020204" pitchFamily="34" charset="0"/>
              </a:rPr>
              <a:t>kanun</a:t>
            </a:r>
          </a:p>
          <a:p>
            <a:pPr algn="just"/>
            <a:endParaRPr lang="tr-TR" sz="2400" b="1" dirty="0">
              <a:solidFill>
                <a:srgbClr val="FF0000"/>
              </a:solidFill>
              <a:latin typeface="Arial" panose="020B0604020202020204" pitchFamily="34" charset="0"/>
            </a:endParaRPr>
          </a:p>
          <a:p>
            <a:pPr algn="just"/>
            <a:r>
              <a:rPr lang="tr-TR" sz="2400" b="1" dirty="0" smtClean="0">
                <a:latin typeface="Arial" panose="020B0604020202020204" pitchFamily="34" charset="0"/>
              </a:rPr>
              <a:t>41-Amme </a:t>
            </a:r>
            <a:r>
              <a:rPr lang="tr-TR" sz="2400" b="1" dirty="0">
                <a:latin typeface="Arial" panose="020B0604020202020204" pitchFamily="34" charset="0"/>
              </a:rPr>
              <a:t>Alacaklarında Gıyapta Yapılan Hacizlerde Görev:</a:t>
            </a:r>
            <a:endParaRPr lang="tr-TR" sz="2400" dirty="0">
              <a:latin typeface="Arial" panose="020B0604020202020204" pitchFamily="34" charset="0"/>
            </a:endParaRPr>
          </a:p>
          <a:p>
            <a:pPr algn="just"/>
            <a:r>
              <a:rPr lang="tr-TR" sz="2400" b="1" dirty="0">
                <a:latin typeface="Arial" panose="020B0604020202020204" pitchFamily="34" charset="0"/>
              </a:rPr>
              <a:t>Madde 78 – </a:t>
            </a:r>
            <a:r>
              <a:rPr lang="tr-TR" sz="2400" dirty="0">
                <a:latin typeface="Arial" panose="020B0604020202020204" pitchFamily="34" charset="0"/>
              </a:rPr>
              <a:t>Haciz sırasında borçlu veya </a:t>
            </a:r>
            <a:r>
              <a:rPr lang="tr-TR" sz="2400" dirty="0" err="1">
                <a:latin typeface="Arial" panose="020B0604020202020204" pitchFamily="34" charset="0"/>
              </a:rPr>
              <a:t>zilyed</a:t>
            </a:r>
            <a:r>
              <a:rPr lang="tr-TR" sz="2400" dirty="0">
                <a:latin typeface="Arial" panose="020B0604020202020204" pitchFamily="34" charset="0"/>
              </a:rPr>
              <a:t> veya bunların; vekilleri, işçi, müstahdem veya aileleri efradından birisi kendilerini temsilen bulunur. Bunlar haciz yerinde bulunmaz veya o sırada bulundurulmaları sağlanamazsa gıyapta haciz yapılır. Gıyapta yapılan hacizlerde zabıta memuru veya muhtar veya ihtiyar kurulu üyelerinden biri veya borçlunun veya zilyedin komşularından iki kişi hazır bulundurulur. </a:t>
            </a:r>
          </a:p>
          <a:p>
            <a:pPr marL="342900" indent="-342900">
              <a:buFont typeface="Wingdings" panose="05000000000000000000" pitchFamily="2" charset="2"/>
              <a:buChar char="Ø"/>
            </a:pPr>
            <a:endParaRPr lang="tr-TR" sz="2400" dirty="0" smtClean="0">
              <a:latin typeface="Arial" panose="020B0604020202020204" pitchFamily="34" charset="0"/>
            </a:endParaRPr>
          </a:p>
        </p:txBody>
      </p:sp>
    </p:spTree>
    <p:extLst>
      <p:ext uri="{BB962C8B-B14F-4D97-AF65-F5344CB8AC3E}">
        <p14:creationId xmlns:p14="http://schemas.microsoft.com/office/powerpoint/2010/main" val="56575163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420678"/>
            <a:ext cx="9144000" cy="5632311"/>
          </a:xfrm>
          <a:prstGeom prst="rect">
            <a:avLst/>
          </a:prstGeom>
        </p:spPr>
        <p:txBody>
          <a:bodyPr wrap="square">
            <a:spAutoFit/>
          </a:bodyPr>
          <a:lstStyle/>
          <a:p>
            <a:pPr algn="just"/>
            <a:r>
              <a:rPr lang="tr-TR" sz="2400" b="1" dirty="0" smtClean="0">
                <a:solidFill>
                  <a:srgbClr val="FF0000"/>
                </a:solidFill>
                <a:latin typeface="Arial" panose="020B0604020202020204" pitchFamily="34" charset="0"/>
              </a:rPr>
              <a:t>353</a:t>
            </a:r>
            <a:r>
              <a:rPr lang="tr-TR" sz="2400" dirty="0">
                <a:solidFill>
                  <a:srgbClr val="FF0000"/>
                </a:solidFill>
                <a:latin typeface="Arial" panose="020B0604020202020204" pitchFamily="34" charset="0"/>
              </a:rPr>
              <a:t> </a:t>
            </a:r>
            <a:r>
              <a:rPr lang="tr-TR" sz="2400" b="1" dirty="0" smtClean="0">
                <a:solidFill>
                  <a:srgbClr val="FF0000"/>
                </a:solidFill>
                <a:latin typeface="Arial" panose="020B0604020202020204" pitchFamily="34" charset="0"/>
              </a:rPr>
              <a:t>Askeri </a:t>
            </a:r>
            <a:r>
              <a:rPr lang="tr-TR" sz="2400" b="1" dirty="0">
                <a:solidFill>
                  <a:srgbClr val="FF0000"/>
                </a:solidFill>
                <a:latin typeface="Arial" panose="020B0604020202020204" pitchFamily="34" charset="0"/>
              </a:rPr>
              <a:t>Mahkemeler Kuruluşu ve </a:t>
            </a:r>
            <a:r>
              <a:rPr lang="tr-TR" sz="2400" b="1" dirty="0" smtClean="0">
                <a:solidFill>
                  <a:srgbClr val="FF0000"/>
                </a:solidFill>
                <a:latin typeface="Arial" panose="020B0604020202020204" pitchFamily="34" charset="0"/>
              </a:rPr>
              <a:t>Yargılama </a:t>
            </a:r>
            <a:r>
              <a:rPr lang="tr-TR" sz="2400" b="1" dirty="0">
                <a:solidFill>
                  <a:srgbClr val="FF0000"/>
                </a:solidFill>
                <a:latin typeface="Arial" panose="020B0604020202020204" pitchFamily="34" charset="0"/>
              </a:rPr>
              <a:t>Usulü </a:t>
            </a:r>
            <a:r>
              <a:rPr lang="tr-TR" sz="2400" b="1" dirty="0" smtClean="0">
                <a:solidFill>
                  <a:srgbClr val="FF0000"/>
                </a:solidFill>
                <a:latin typeface="Arial" panose="020B0604020202020204" pitchFamily="34" charset="0"/>
              </a:rPr>
              <a:t>Kanunu</a:t>
            </a:r>
          </a:p>
          <a:p>
            <a:pPr algn="just"/>
            <a:endParaRPr lang="tr-TR" sz="2400" b="1" dirty="0" smtClean="0">
              <a:latin typeface="Arial" panose="020B0604020202020204" pitchFamily="34" charset="0"/>
            </a:endParaRPr>
          </a:p>
          <a:p>
            <a:pPr algn="just"/>
            <a:r>
              <a:rPr lang="tr-TR" sz="2400" b="1" dirty="0" smtClean="0">
                <a:latin typeface="Arial" panose="020B0604020202020204" pitchFamily="34" charset="0"/>
              </a:rPr>
              <a:t>42-Şüpheliasker </a:t>
            </a:r>
            <a:r>
              <a:rPr lang="tr-TR" sz="2400" b="1" dirty="0">
                <a:latin typeface="Arial" panose="020B0604020202020204" pitchFamily="34" charset="0"/>
              </a:rPr>
              <a:t>Ölümlerinde İhbar Görevi: </a:t>
            </a:r>
            <a:endParaRPr lang="tr-TR" sz="2400" dirty="0">
              <a:latin typeface="Arial" panose="020B0604020202020204" pitchFamily="34" charset="0"/>
            </a:endParaRPr>
          </a:p>
          <a:p>
            <a:pPr algn="just"/>
            <a:r>
              <a:rPr lang="tr-TR" sz="2400" b="1" dirty="0" smtClean="0">
                <a:latin typeface="Arial" panose="020B0604020202020204" pitchFamily="34" charset="0"/>
              </a:rPr>
              <a:t>Madde </a:t>
            </a:r>
            <a:r>
              <a:rPr lang="tr-TR" sz="2400" b="1" dirty="0">
                <a:latin typeface="Arial" panose="020B0604020202020204" pitchFamily="34" charset="0"/>
              </a:rPr>
              <a:t>94 – </a:t>
            </a:r>
            <a:r>
              <a:rPr lang="tr-TR" sz="2400" dirty="0">
                <a:latin typeface="Arial" panose="020B0604020202020204" pitchFamily="34" charset="0"/>
              </a:rPr>
              <a:t>Asker kişilerden birinin ölümünün tabii sebeplerden ileri gelmediği şüphesini verecek belirtiler olur, yahut kimliği bilinemeyen bir asker kişinin ölüsü bulunursa asker ve sivil zabıta memurları ve </a:t>
            </a:r>
            <a:r>
              <a:rPr lang="tr-TR" sz="2400" b="1" dirty="0">
                <a:latin typeface="Arial" panose="020B0604020202020204" pitchFamily="34" charset="0"/>
              </a:rPr>
              <a:t>köy muhtarları </a:t>
            </a:r>
            <a:r>
              <a:rPr lang="tr-TR" sz="2400" dirty="0">
                <a:latin typeface="Arial" panose="020B0604020202020204" pitchFamily="34" charset="0"/>
              </a:rPr>
              <a:t>durumu, Cumhuriyet savcılarına ihbar etmekle beraber en yakın askeri makama da bildirmekle yükümlüdürler.  Ölünün gömülmesi, ancak askeri savcının veya askeri makamın veya zorunluk halinde Cumhuriyet savcısının veya sulh hakiminin yazılı iznine bağlıdır</a:t>
            </a:r>
            <a:r>
              <a:rPr lang="tr-TR" sz="2400" dirty="0" smtClean="0">
                <a:latin typeface="Arial" panose="020B0604020202020204" pitchFamily="34" charset="0"/>
              </a:rPr>
              <a:t>.</a:t>
            </a:r>
          </a:p>
          <a:p>
            <a:pPr algn="just"/>
            <a:r>
              <a:rPr lang="tr-TR" sz="2400" b="1" dirty="0" smtClean="0">
                <a:latin typeface="Arial" panose="020B0604020202020204" pitchFamily="34" charset="0"/>
              </a:rPr>
              <a:t>*Mahallede belediye yetkisinde</a:t>
            </a:r>
            <a:endParaRPr lang="tr-TR" sz="2400" b="1" dirty="0">
              <a:latin typeface="Arial" panose="020B0604020202020204" pitchFamily="34" charset="0"/>
            </a:endParaRPr>
          </a:p>
          <a:p>
            <a:pPr algn="just"/>
            <a:r>
              <a:rPr lang="tr-TR" sz="2400" dirty="0">
                <a:latin typeface="Arial" panose="020B0604020202020204" pitchFamily="34" charset="0"/>
              </a:rPr>
              <a:t> </a:t>
            </a:r>
          </a:p>
          <a:p>
            <a:r>
              <a:rPr lang="tr-TR" sz="2400" dirty="0"/>
              <a:t> </a:t>
            </a:r>
          </a:p>
          <a:p>
            <a:pPr marL="342900" indent="-342900" algn="just">
              <a:buFont typeface="Wingdings" panose="05000000000000000000" pitchFamily="2" charset="2"/>
              <a:buChar char="Ø"/>
            </a:pPr>
            <a:endParaRPr lang="tr-TR" sz="2400" dirty="0" smtClean="0"/>
          </a:p>
        </p:txBody>
      </p:sp>
    </p:spTree>
    <p:extLst>
      <p:ext uri="{BB962C8B-B14F-4D97-AF65-F5344CB8AC3E}">
        <p14:creationId xmlns:p14="http://schemas.microsoft.com/office/powerpoint/2010/main" val="38141243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0" y="1751443"/>
            <a:ext cx="9061704" cy="461665"/>
          </a:xfrm>
          <a:prstGeom prst="rect">
            <a:avLst/>
          </a:prstGeom>
        </p:spPr>
        <p:txBody>
          <a:bodyPr wrap="square">
            <a:spAutoFit/>
          </a:bodyPr>
          <a:lstStyle/>
          <a:p>
            <a:pPr algn="just">
              <a:spcAft>
                <a:spcPts val="300"/>
              </a:spcAft>
            </a:pPr>
            <a:endParaRPr lang="tr-TR" sz="2400" dirty="0" smtClean="0">
              <a:solidFill>
                <a:schemeClr val="tx1">
                  <a:lumMod val="65000"/>
                  <a:lumOff val="35000"/>
                </a:schemeClr>
              </a:solidFill>
            </a:endParaRPr>
          </a:p>
        </p:txBody>
      </p:sp>
      <p:sp>
        <p:nvSpPr>
          <p:cNvPr id="2" name="Dikdörtgen 1"/>
          <p:cNvSpPr/>
          <p:nvPr/>
        </p:nvSpPr>
        <p:spPr>
          <a:xfrm>
            <a:off x="0" y="1306587"/>
            <a:ext cx="9144000" cy="6678751"/>
          </a:xfrm>
          <a:prstGeom prst="rect">
            <a:avLst/>
          </a:prstGeom>
        </p:spPr>
        <p:txBody>
          <a:bodyPr wrap="square">
            <a:spAutoFit/>
          </a:bodyPr>
          <a:lstStyle/>
          <a:p>
            <a:pPr algn="just"/>
            <a:r>
              <a:rPr lang="tr-TR" sz="2800" b="1" dirty="0" smtClean="0">
                <a:solidFill>
                  <a:srgbClr val="FF0000"/>
                </a:solidFill>
                <a:latin typeface="Arial" panose="020B0604020202020204" pitchFamily="34" charset="0"/>
              </a:rPr>
              <a:t>5490 Sayılı </a:t>
            </a:r>
            <a:r>
              <a:rPr lang="tr-TR" sz="2800" b="1" dirty="0">
                <a:solidFill>
                  <a:srgbClr val="FF0000"/>
                </a:solidFill>
                <a:latin typeface="Arial" panose="020B0604020202020204" pitchFamily="34" charset="0"/>
              </a:rPr>
              <a:t>Nüfus Hizmetleri </a:t>
            </a:r>
            <a:r>
              <a:rPr lang="tr-TR" sz="2800" b="1" dirty="0" smtClean="0">
                <a:solidFill>
                  <a:srgbClr val="FF0000"/>
                </a:solidFill>
                <a:latin typeface="Arial" panose="020B0604020202020204" pitchFamily="34" charset="0"/>
              </a:rPr>
              <a:t>Kanunu</a:t>
            </a:r>
          </a:p>
          <a:p>
            <a:pPr algn="just"/>
            <a:r>
              <a:rPr lang="tr-TR" sz="2800" b="1" dirty="0" smtClean="0">
                <a:latin typeface="Arial" panose="020B0604020202020204" pitchFamily="34" charset="0"/>
              </a:rPr>
              <a:t>3-Defin </a:t>
            </a:r>
            <a:r>
              <a:rPr lang="tr-TR" sz="2800" b="1" dirty="0">
                <a:latin typeface="Arial" panose="020B0604020202020204" pitchFamily="34" charset="0"/>
              </a:rPr>
              <a:t>Ruhsatı Verme Yetkisi Ve Ölümü Bildirme </a:t>
            </a:r>
            <a:r>
              <a:rPr lang="tr-TR" sz="2800" b="1" dirty="0" smtClean="0">
                <a:latin typeface="Arial" panose="020B0604020202020204" pitchFamily="34" charset="0"/>
              </a:rPr>
              <a:t>Yükümlülüğü:</a:t>
            </a:r>
            <a:endParaRPr lang="tr-TR" sz="2800" dirty="0">
              <a:latin typeface="Arial" panose="020B0604020202020204" pitchFamily="34" charset="0"/>
            </a:endParaRPr>
          </a:p>
          <a:p>
            <a:pPr algn="just"/>
            <a:r>
              <a:rPr lang="tr-TR" sz="2800" b="1" dirty="0">
                <a:latin typeface="Arial" panose="020B0604020202020204" pitchFamily="34" charset="0"/>
              </a:rPr>
              <a:t>Madde 31</a:t>
            </a:r>
            <a:r>
              <a:rPr lang="tr-TR" sz="2800" b="1" i="1" dirty="0">
                <a:latin typeface="Arial" panose="020B0604020202020204" pitchFamily="34" charset="0"/>
              </a:rPr>
              <a:t> </a:t>
            </a:r>
            <a:r>
              <a:rPr lang="tr-TR" sz="2800" b="1" dirty="0" smtClean="0">
                <a:latin typeface="Arial" panose="020B0604020202020204" pitchFamily="34" charset="0"/>
              </a:rPr>
              <a:t>b</a:t>
            </a:r>
            <a:r>
              <a:rPr lang="tr-TR" sz="2800" b="1" dirty="0">
                <a:latin typeface="Arial" panose="020B0604020202020204" pitchFamily="34" charset="0"/>
              </a:rPr>
              <a:t>) </a:t>
            </a:r>
            <a:r>
              <a:rPr lang="tr-TR" sz="2800" dirty="0">
                <a:latin typeface="Arial" panose="020B0604020202020204" pitchFamily="34" charset="0"/>
              </a:rPr>
              <a:t>Köylerde, varsa resmî tabip veya sağlık kuruluşu yetkilileri, yoksa </a:t>
            </a:r>
            <a:r>
              <a:rPr lang="tr-TR" sz="2800" b="1" dirty="0">
                <a:latin typeface="Arial" panose="020B0604020202020204" pitchFamily="34" charset="0"/>
              </a:rPr>
              <a:t>köy muhtarları,</a:t>
            </a:r>
          </a:p>
          <a:p>
            <a:pPr algn="just"/>
            <a:r>
              <a:rPr lang="tr-TR" sz="2800" dirty="0">
                <a:latin typeface="Arial" panose="020B0604020202020204" pitchFamily="34" charset="0"/>
              </a:rPr>
              <a:t> </a:t>
            </a:r>
          </a:p>
          <a:p>
            <a:pPr algn="just"/>
            <a:r>
              <a:rPr lang="tr-TR" sz="2800" b="1" dirty="0">
                <a:latin typeface="Arial" panose="020B0604020202020204" pitchFamily="34" charset="0"/>
              </a:rPr>
              <a:t>4-Kimsesizlerin Adreslerini Bildirim </a:t>
            </a:r>
            <a:r>
              <a:rPr lang="tr-TR" sz="2800" b="1" dirty="0" smtClean="0">
                <a:latin typeface="Arial" panose="020B0604020202020204" pitchFamily="34" charset="0"/>
              </a:rPr>
              <a:t>Yükümlülüğü: </a:t>
            </a:r>
            <a:r>
              <a:rPr lang="tr-TR" sz="2800" b="1" dirty="0">
                <a:latin typeface="Arial" panose="020B0604020202020204" pitchFamily="34" charset="0"/>
              </a:rPr>
              <a:t>Madde </a:t>
            </a:r>
            <a:r>
              <a:rPr lang="tr-TR" sz="2800" b="1" dirty="0" smtClean="0">
                <a:latin typeface="Arial" panose="020B0604020202020204" pitchFamily="34" charset="0"/>
              </a:rPr>
              <a:t>50-6-</a:t>
            </a:r>
            <a:r>
              <a:rPr lang="tr-TR" sz="2800" dirty="0" smtClean="0">
                <a:latin typeface="Arial" panose="020B0604020202020204" pitchFamily="34" charset="0"/>
              </a:rPr>
              <a:t>Huzur</a:t>
            </a:r>
            <a:r>
              <a:rPr lang="tr-TR" sz="2800" b="1" dirty="0" smtClean="0">
                <a:latin typeface="Arial" panose="020B0604020202020204" pitchFamily="34" charset="0"/>
              </a:rPr>
              <a:t> </a:t>
            </a:r>
            <a:r>
              <a:rPr lang="tr-TR" sz="2800" dirty="0">
                <a:latin typeface="Arial" panose="020B0604020202020204" pitchFamily="34" charset="0"/>
              </a:rPr>
              <a:t>evi, yetiştirme yurdu, cezaevi, öğrenci yurdu gibi yerlerde kalanların adreslerinin bildirimleri ilgili kurum yetkililerince, bildirim yapamayacak durumda olan kimsesizlerin bildirimleri ise </a:t>
            </a:r>
            <a:r>
              <a:rPr lang="tr-TR" sz="2800" b="1" dirty="0">
                <a:latin typeface="Arial" panose="020B0604020202020204" pitchFamily="34" charset="0"/>
              </a:rPr>
              <a:t>muhtarlar</a:t>
            </a:r>
            <a:r>
              <a:rPr lang="tr-TR" sz="2800" dirty="0">
                <a:latin typeface="Arial" panose="020B0604020202020204" pitchFamily="34" charset="0"/>
              </a:rPr>
              <a:t> tarafından yapılır</a:t>
            </a:r>
            <a:r>
              <a:rPr lang="tr-TR" sz="2800" dirty="0"/>
              <a:t>.</a:t>
            </a:r>
          </a:p>
          <a:p>
            <a:endParaRPr lang="tr-TR" altLang="tr-TR" sz="2400" dirty="0">
              <a:solidFill>
                <a:srgbClr val="FF0000"/>
              </a:solidFill>
              <a:latin typeface="Arial" panose="020B0604020202020204" pitchFamily="34" charset="0"/>
              <a:ea typeface="Tahoma" panose="020B0604030504040204" pitchFamily="34" charset="0"/>
            </a:endParaRPr>
          </a:p>
          <a:p>
            <a:pPr marL="798293" lvl="1" indent="-342900" algn="just">
              <a:buClr>
                <a:srgbClr val="002060"/>
              </a:buClr>
              <a:buFont typeface="Wingdings" panose="05000000000000000000" pitchFamily="2" charset="2"/>
              <a:buChar char="Ø"/>
            </a:pPr>
            <a:endParaRPr lang="tr-TR" altLang="tr-TR" sz="2400" dirty="0" smtClean="0">
              <a:solidFill>
                <a:srgbClr val="FF0000"/>
              </a:solidFill>
              <a:latin typeface="Arial" panose="020B0604020202020204" pitchFamily="34" charset="0"/>
              <a:ea typeface="Tahoma" panose="020B0604030504040204" pitchFamily="34" charset="0"/>
            </a:endParaRPr>
          </a:p>
          <a:p>
            <a:pPr lvl="1" indent="0" algn="just">
              <a:buClr>
                <a:srgbClr val="002060"/>
              </a:buClr>
            </a:pPr>
            <a:r>
              <a:rPr lang="tr-TR" altLang="tr-TR" sz="2400" dirty="0" smtClean="0">
                <a:solidFill>
                  <a:srgbClr val="000000"/>
                </a:solidFill>
                <a:latin typeface="Arial" panose="020B0604020202020204" pitchFamily="34" charset="0"/>
                <a:ea typeface="Tahoma" panose="020B0604030504040204" pitchFamily="34" charset="0"/>
              </a:rPr>
              <a:t> </a:t>
            </a:r>
          </a:p>
          <a:p>
            <a:pPr algn="just"/>
            <a:endParaRPr lang="tr-TR" altLang="tr-TR" sz="2000" dirty="0">
              <a:solidFill>
                <a:srgbClr val="000000"/>
              </a:solidFill>
              <a:latin typeface="Tahoma"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85789903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1493016"/>
            <a:ext cx="9143999" cy="4401205"/>
          </a:xfrm>
          <a:prstGeom prst="rect">
            <a:avLst/>
          </a:prstGeom>
        </p:spPr>
        <p:txBody>
          <a:bodyPr wrap="square">
            <a:spAutoFit/>
          </a:bodyPr>
          <a:lstStyle/>
          <a:p>
            <a:pPr algn="just"/>
            <a:r>
              <a:rPr lang="tr-TR" sz="2000" b="1" dirty="0" smtClean="0">
                <a:solidFill>
                  <a:srgbClr val="FF0000"/>
                </a:solidFill>
                <a:latin typeface="Arial" panose="020B0604020202020204" pitchFamily="34" charset="0"/>
              </a:rPr>
              <a:t>4854 Bazı </a:t>
            </a:r>
            <a:r>
              <a:rPr lang="tr-TR" sz="2000" b="1" dirty="0">
                <a:solidFill>
                  <a:srgbClr val="FF0000"/>
                </a:solidFill>
                <a:latin typeface="Arial" panose="020B0604020202020204" pitchFamily="34" charset="0"/>
              </a:rPr>
              <a:t>Kanunlardaki Cezaların İdarî Para </a:t>
            </a:r>
            <a:r>
              <a:rPr lang="tr-TR" sz="2000" b="1" dirty="0" smtClean="0">
                <a:solidFill>
                  <a:srgbClr val="FF0000"/>
                </a:solidFill>
                <a:latin typeface="Arial" panose="020B0604020202020204" pitchFamily="34" charset="0"/>
              </a:rPr>
              <a:t>Cezasına Dönüştürülmesine </a:t>
            </a:r>
            <a:r>
              <a:rPr lang="tr-TR" sz="2000" b="1" dirty="0">
                <a:solidFill>
                  <a:srgbClr val="FF0000"/>
                </a:solidFill>
                <a:latin typeface="Arial" panose="020B0604020202020204" pitchFamily="34" charset="0"/>
              </a:rPr>
              <a:t>Dair </a:t>
            </a:r>
            <a:r>
              <a:rPr lang="tr-TR" sz="2000" b="1" dirty="0" smtClean="0">
                <a:solidFill>
                  <a:srgbClr val="FF0000"/>
                </a:solidFill>
                <a:latin typeface="Arial" panose="020B0604020202020204" pitchFamily="34" charset="0"/>
              </a:rPr>
              <a:t>Kanun</a:t>
            </a:r>
          </a:p>
          <a:p>
            <a:pPr algn="just"/>
            <a:endParaRPr lang="tr-TR" sz="2000" b="1" dirty="0" smtClean="0">
              <a:latin typeface="Arial" panose="020B0604020202020204" pitchFamily="34" charset="0"/>
            </a:endParaRPr>
          </a:p>
          <a:p>
            <a:pPr algn="just"/>
            <a:r>
              <a:rPr lang="tr-TR" sz="2000" b="1" dirty="0" smtClean="0">
                <a:latin typeface="Arial" panose="020B0604020202020204" pitchFamily="34" charset="0"/>
              </a:rPr>
              <a:t>43-Mazeretsiz </a:t>
            </a:r>
            <a:r>
              <a:rPr lang="tr-TR" sz="2000" b="1" dirty="0">
                <a:latin typeface="Arial" panose="020B0604020202020204" pitchFamily="34" charset="0"/>
              </a:rPr>
              <a:t>Çocuğu Okula Göndermeyenlere Tebliğ Görevi:</a:t>
            </a:r>
            <a:endParaRPr lang="tr-TR" sz="2000" dirty="0">
              <a:latin typeface="Arial" panose="020B0604020202020204" pitchFamily="34" charset="0"/>
            </a:endParaRPr>
          </a:p>
          <a:p>
            <a:pPr algn="just"/>
            <a:r>
              <a:rPr lang="tr-TR" sz="2000" dirty="0" smtClean="0">
                <a:latin typeface="Arial" panose="020B0604020202020204" pitchFamily="34" charset="0"/>
              </a:rPr>
              <a:t>12</a:t>
            </a:r>
            <a:r>
              <a:rPr lang="tr-TR" sz="2000" dirty="0">
                <a:latin typeface="Arial" panose="020B0604020202020204" pitchFamily="34" charset="0"/>
              </a:rPr>
              <a:t>) İlköğretim ve Eğitim Kanununun; 55 inci maddesinin son cümlesi, "Yapılan tebliğde okulca kabul edilecek geçerli sebepler dışında çocuğun okula gönderilmemesi hâlinde idarî para cezasıyla cezalandırılacağı bildirilir.",</a:t>
            </a:r>
          </a:p>
          <a:p>
            <a:pPr algn="just"/>
            <a:r>
              <a:rPr lang="tr-TR" sz="2000" dirty="0" smtClean="0">
                <a:latin typeface="Arial" panose="020B0604020202020204" pitchFamily="34" charset="0"/>
              </a:rPr>
              <a:t>56 </a:t>
            </a:r>
            <a:r>
              <a:rPr lang="tr-TR" sz="2000" dirty="0" err="1" smtClean="0">
                <a:latin typeface="Arial" panose="020B0604020202020204" pitchFamily="34" charset="0"/>
              </a:rPr>
              <a:t>ncı</a:t>
            </a:r>
            <a:r>
              <a:rPr lang="tr-TR" sz="2000" dirty="0" smtClean="0">
                <a:latin typeface="Arial" panose="020B0604020202020204" pitchFamily="34" charset="0"/>
              </a:rPr>
              <a:t> maddesi, </a:t>
            </a:r>
          </a:p>
          <a:p>
            <a:pPr algn="just"/>
            <a:r>
              <a:rPr lang="tr-TR" sz="2000" b="1" dirty="0" smtClean="0">
                <a:latin typeface="Arial" panose="020B0604020202020204" pitchFamily="34" charset="0"/>
              </a:rPr>
              <a:t>"Madde 56. </a:t>
            </a:r>
            <a:r>
              <a:rPr lang="tr-TR" sz="2000" dirty="0" smtClean="0">
                <a:latin typeface="Arial" panose="020B0604020202020204" pitchFamily="34" charset="0"/>
              </a:rPr>
              <a:t>- </a:t>
            </a:r>
            <a:r>
              <a:rPr lang="tr-TR" sz="2000" b="1" dirty="0" smtClean="0">
                <a:latin typeface="Arial" panose="020B0604020202020204" pitchFamily="34" charset="0"/>
              </a:rPr>
              <a:t>Muhtarlıkça</a:t>
            </a:r>
            <a:r>
              <a:rPr lang="tr-TR" sz="2000" dirty="0" smtClean="0">
                <a:latin typeface="Arial" panose="020B0604020202020204" pitchFamily="34" charset="0"/>
              </a:rPr>
              <a:t> veya mülkî amirce yapılan tebliğe rağmen çocuğunu okula göndermeyen veli veya vasi veya aile başkanlarına okul idaresince tespit edilen çocuğun okula devam etmediği beher gün için on milyon lira idarî para cezası verilir. Bu para cezasına rağmen çocuğunu okula göndermeyen veya göndermeme sebeplerini okul idaresine bildirmeyen çocuğun veli veya vasi veya aile başkanına üç yüz milyon lira idarî para cezası verilir.",</a:t>
            </a:r>
            <a:endParaRPr lang="tr-TR" sz="2000" dirty="0" smtClean="0">
              <a:latin typeface="Arial" panose="020B0604020202020204" pitchFamily="34" charset="0"/>
            </a:endParaRPr>
          </a:p>
        </p:txBody>
      </p:sp>
    </p:spTree>
    <p:extLst>
      <p:ext uri="{BB962C8B-B14F-4D97-AF65-F5344CB8AC3E}">
        <p14:creationId xmlns:p14="http://schemas.microsoft.com/office/powerpoint/2010/main" val="217559339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 y="1669242"/>
            <a:ext cx="9143999" cy="4339650"/>
          </a:xfrm>
          <a:prstGeom prst="rect">
            <a:avLst/>
          </a:prstGeom>
        </p:spPr>
        <p:txBody>
          <a:bodyPr wrap="square">
            <a:spAutoFit/>
          </a:bodyPr>
          <a:lstStyle/>
          <a:p>
            <a:pPr algn="just"/>
            <a:r>
              <a:rPr lang="tr-TR" sz="2800" b="1" dirty="0" smtClean="0">
                <a:solidFill>
                  <a:srgbClr val="FF0000"/>
                </a:solidFill>
                <a:latin typeface="Arial" panose="020B0604020202020204" pitchFamily="34" charset="0"/>
              </a:rPr>
              <a:t>5271 Ceza </a:t>
            </a:r>
            <a:r>
              <a:rPr lang="tr-TR" sz="2800" b="1" dirty="0">
                <a:solidFill>
                  <a:srgbClr val="FF0000"/>
                </a:solidFill>
                <a:latin typeface="Arial" panose="020B0604020202020204" pitchFamily="34" charset="0"/>
              </a:rPr>
              <a:t>Muhakemesi </a:t>
            </a:r>
            <a:r>
              <a:rPr lang="tr-TR" sz="2800" b="1" dirty="0" smtClean="0">
                <a:solidFill>
                  <a:srgbClr val="FF0000"/>
                </a:solidFill>
                <a:latin typeface="Arial" panose="020B0604020202020204" pitchFamily="34" charset="0"/>
              </a:rPr>
              <a:t>Kanunu</a:t>
            </a:r>
          </a:p>
          <a:p>
            <a:pPr algn="just"/>
            <a:endParaRPr lang="tr-TR" sz="2800" dirty="0">
              <a:latin typeface="Arial" panose="020B0604020202020204" pitchFamily="34" charset="0"/>
            </a:endParaRPr>
          </a:p>
          <a:p>
            <a:pPr algn="just"/>
            <a:r>
              <a:rPr lang="tr-TR" sz="2800" b="1" dirty="0" smtClean="0">
                <a:latin typeface="Arial" panose="020B0604020202020204" pitchFamily="34" charset="0"/>
              </a:rPr>
              <a:t>44-Zorla </a:t>
            </a:r>
            <a:r>
              <a:rPr lang="tr-TR" sz="2800" b="1" dirty="0">
                <a:latin typeface="Arial" panose="020B0604020202020204" pitchFamily="34" charset="0"/>
              </a:rPr>
              <a:t>Getirme Tutanağının İmzalama Görevi:</a:t>
            </a:r>
            <a:endParaRPr lang="tr-TR" sz="2800" dirty="0">
              <a:latin typeface="Arial" panose="020B0604020202020204" pitchFamily="34" charset="0"/>
            </a:endParaRPr>
          </a:p>
          <a:p>
            <a:pPr algn="just"/>
            <a:r>
              <a:rPr lang="tr-TR" sz="2800" b="1" dirty="0" smtClean="0">
                <a:latin typeface="Arial" panose="020B0604020202020204" pitchFamily="34" charset="0"/>
              </a:rPr>
              <a:t>Madde </a:t>
            </a:r>
            <a:r>
              <a:rPr lang="tr-TR" sz="2800" b="1" dirty="0">
                <a:latin typeface="Arial" panose="020B0604020202020204" pitchFamily="34" charset="0"/>
              </a:rPr>
              <a:t>146 – </a:t>
            </a:r>
            <a:endParaRPr lang="tr-TR" sz="2800" dirty="0">
              <a:latin typeface="Arial" panose="020B0604020202020204" pitchFamily="34" charset="0"/>
            </a:endParaRPr>
          </a:p>
          <a:p>
            <a:pPr algn="just"/>
            <a:r>
              <a:rPr lang="tr-TR" sz="2800" dirty="0">
                <a:latin typeface="Arial" panose="020B0604020202020204" pitchFamily="34" charset="0"/>
              </a:rPr>
              <a:t>(6) Zorla getirme kararının yerine getirilememesinin nedenleri, </a:t>
            </a:r>
            <a:r>
              <a:rPr lang="tr-TR" sz="2800" b="1" dirty="0">
                <a:latin typeface="Arial" panose="020B0604020202020204" pitchFamily="34" charset="0"/>
              </a:rPr>
              <a:t>köy veya mahalle muhtarı</a:t>
            </a:r>
            <a:r>
              <a:rPr lang="tr-TR" sz="2800" dirty="0">
                <a:latin typeface="Arial" panose="020B0604020202020204" pitchFamily="34" charset="0"/>
              </a:rPr>
              <a:t> ile kolluk görevlisinin birlikte imzalayacakları bir tutanakla saptanır.</a:t>
            </a:r>
          </a:p>
          <a:p>
            <a:pPr algn="just"/>
            <a:r>
              <a:rPr lang="tr-TR" sz="2800" b="1" dirty="0">
                <a:latin typeface="Arial" panose="020B0604020202020204" pitchFamily="34" charset="0"/>
              </a:rPr>
              <a:t> </a:t>
            </a:r>
            <a:endParaRPr lang="tr-TR" sz="2800" dirty="0">
              <a:latin typeface="Arial" panose="020B0604020202020204" pitchFamily="34" charset="0"/>
            </a:endParaRPr>
          </a:p>
          <a:p>
            <a:pPr marL="342900" indent="-342900" algn="just">
              <a:buFont typeface="Wingdings" panose="05000000000000000000" pitchFamily="2" charset="2"/>
              <a:buChar char="Ø"/>
            </a:pPr>
            <a:endParaRPr lang="tr-TR" sz="2400" dirty="0" smtClean="0">
              <a:latin typeface="Arial" panose="020B0604020202020204" pitchFamily="34" charset="0"/>
            </a:endParaRPr>
          </a:p>
        </p:txBody>
      </p:sp>
    </p:spTree>
    <p:extLst>
      <p:ext uri="{BB962C8B-B14F-4D97-AF65-F5344CB8AC3E}">
        <p14:creationId xmlns:p14="http://schemas.microsoft.com/office/powerpoint/2010/main" val="316442199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496076"/>
            <a:ext cx="9144000" cy="5878532"/>
          </a:xfrm>
          <a:prstGeom prst="rect">
            <a:avLst/>
          </a:prstGeom>
        </p:spPr>
        <p:txBody>
          <a:bodyPr wrap="square">
            <a:spAutoFit/>
          </a:bodyPr>
          <a:lstStyle/>
          <a:p>
            <a:pPr algn="just"/>
            <a:r>
              <a:rPr lang="tr-TR" sz="2800" b="1" dirty="0">
                <a:solidFill>
                  <a:srgbClr val="FF0000"/>
                </a:solidFill>
                <a:latin typeface="Arial" panose="020B0604020202020204" pitchFamily="34" charset="0"/>
              </a:rPr>
              <a:t>5271 Ceza Muhakemesi </a:t>
            </a:r>
            <a:r>
              <a:rPr lang="tr-TR" sz="2800" b="1" dirty="0" smtClean="0">
                <a:solidFill>
                  <a:srgbClr val="FF0000"/>
                </a:solidFill>
                <a:latin typeface="Arial" panose="020B0604020202020204" pitchFamily="34" charset="0"/>
              </a:rPr>
              <a:t>Kanunu</a:t>
            </a:r>
          </a:p>
          <a:p>
            <a:pPr algn="just"/>
            <a:endParaRPr lang="tr-TR" sz="2800" b="1" dirty="0">
              <a:solidFill>
                <a:srgbClr val="FF0000"/>
              </a:solidFill>
              <a:latin typeface="Arial" panose="020B0604020202020204" pitchFamily="34" charset="0"/>
            </a:endParaRPr>
          </a:p>
          <a:p>
            <a:pPr algn="just"/>
            <a:r>
              <a:rPr lang="tr-TR" sz="2800" b="1" dirty="0" smtClean="0">
                <a:latin typeface="Arial" panose="020B0604020202020204" pitchFamily="34" charset="0"/>
              </a:rPr>
              <a:t>45-Şüpheli </a:t>
            </a:r>
            <a:r>
              <a:rPr lang="tr-TR" sz="2800" b="1" dirty="0">
                <a:latin typeface="Arial" panose="020B0604020202020204" pitchFamily="34" charset="0"/>
              </a:rPr>
              <a:t>Ölümün İhbar Etme Görevi:</a:t>
            </a:r>
            <a:endParaRPr lang="tr-TR" sz="2800" dirty="0">
              <a:latin typeface="Arial" panose="020B0604020202020204" pitchFamily="34" charset="0"/>
            </a:endParaRPr>
          </a:p>
          <a:p>
            <a:pPr algn="just"/>
            <a:r>
              <a:rPr lang="tr-TR" sz="2800" b="1" dirty="0" smtClean="0">
                <a:latin typeface="Arial" panose="020B0604020202020204" pitchFamily="34" charset="0"/>
              </a:rPr>
              <a:t>Madde </a:t>
            </a:r>
            <a:r>
              <a:rPr lang="tr-TR" sz="2800" b="1" dirty="0">
                <a:latin typeface="Arial" panose="020B0604020202020204" pitchFamily="34" charset="0"/>
              </a:rPr>
              <a:t>159 – </a:t>
            </a:r>
            <a:r>
              <a:rPr lang="tr-TR" sz="2800" dirty="0">
                <a:latin typeface="Arial" panose="020B0604020202020204" pitchFamily="34" charset="0"/>
              </a:rPr>
              <a:t>(1) Bir ölümün doğal nedenlerden meydana gelmediği kuşkusunu doğuracak bir durumun varlığı veya ölünün kimliğinin belirlenememesi halinde; kolluk görevlisi, </a:t>
            </a:r>
            <a:r>
              <a:rPr lang="tr-TR" sz="2800" b="1" dirty="0">
                <a:latin typeface="Arial" panose="020B0604020202020204" pitchFamily="34" charset="0"/>
              </a:rPr>
              <a:t>köy muhtarı </a:t>
            </a:r>
            <a:r>
              <a:rPr lang="tr-TR" sz="2800" dirty="0">
                <a:latin typeface="Arial" panose="020B0604020202020204" pitchFamily="34" charset="0"/>
              </a:rPr>
              <a:t>ya da sağlık veya cenaze işleriyle görevli kişiler, durumu derhâl Cumhuriyet Başsavcılığına bildirmekle </a:t>
            </a:r>
            <a:r>
              <a:rPr lang="tr-TR" sz="2800" dirty="0" smtClean="0">
                <a:latin typeface="Arial" panose="020B0604020202020204" pitchFamily="34" charset="0"/>
              </a:rPr>
              <a:t>yükümlüdürler.</a:t>
            </a:r>
          </a:p>
          <a:p>
            <a:pPr algn="just"/>
            <a:r>
              <a:rPr lang="tr-TR" sz="2800" dirty="0" smtClean="0">
                <a:latin typeface="Arial" panose="020B0604020202020204" pitchFamily="34" charset="0"/>
              </a:rPr>
              <a:t> </a:t>
            </a:r>
          </a:p>
          <a:p>
            <a:r>
              <a:rPr lang="tr-TR" sz="2400" dirty="0" smtClean="0"/>
              <a:t> </a:t>
            </a:r>
          </a:p>
          <a:p>
            <a:r>
              <a:rPr lang="tr-TR" sz="2400" dirty="0" smtClean="0"/>
              <a:t> </a:t>
            </a:r>
          </a:p>
          <a:p>
            <a:r>
              <a:rPr lang="tr-TR" sz="2400" dirty="0" smtClean="0"/>
              <a:t> </a:t>
            </a:r>
          </a:p>
          <a:p>
            <a:pPr marL="342900" indent="-342900" algn="just">
              <a:buFont typeface="Wingdings" panose="05000000000000000000" pitchFamily="2" charset="2"/>
              <a:buChar char="Ø"/>
            </a:pPr>
            <a:endParaRPr lang="tr-TR" sz="2400" dirty="0" smtClean="0">
              <a:latin typeface="Arial" panose="020B0604020202020204" pitchFamily="34" charset="0"/>
            </a:endParaRPr>
          </a:p>
        </p:txBody>
      </p:sp>
    </p:spTree>
    <p:extLst>
      <p:ext uri="{BB962C8B-B14F-4D97-AF65-F5344CB8AC3E}">
        <p14:creationId xmlns:p14="http://schemas.microsoft.com/office/powerpoint/2010/main" val="235522800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393626"/>
            <a:ext cx="9144000" cy="5078313"/>
          </a:xfrm>
          <a:prstGeom prst="rect">
            <a:avLst/>
          </a:prstGeom>
        </p:spPr>
        <p:txBody>
          <a:bodyPr wrap="square">
            <a:spAutoFit/>
          </a:bodyPr>
          <a:lstStyle/>
          <a:p>
            <a:pPr algn="just"/>
            <a:r>
              <a:rPr lang="tr-TR" sz="2000" b="1" dirty="0" smtClean="0">
                <a:solidFill>
                  <a:srgbClr val="FF0000"/>
                </a:solidFill>
                <a:latin typeface="Arial" panose="020B0604020202020204" pitchFamily="34" charset="0"/>
              </a:rPr>
              <a:t>4081</a:t>
            </a:r>
            <a:r>
              <a:rPr lang="tr-TR" sz="2000" dirty="0">
                <a:solidFill>
                  <a:srgbClr val="FF0000"/>
                </a:solidFill>
                <a:latin typeface="Arial" panose="020B0604020202020204" pitchFamily="34" charset="0"/>
              </a:rPr>
              <a:t> </a:t>
            </a:r>
            <a:r>
              <a:rPr lang="tr-TR" sz="2000" b="1" dirty="0" smtClean="0">
                <a:solidFill>
                  <a:srgbClr val="FF0000"/>
                </a:solidFill>
                <a:latin typeface="Arial" panose="020B0604020202020204" pitchFamily="34" charset="0"/>
              </a:rPr>
              <a:t>Çiftçi </a:t>
            </a:r>
            <a:r>
              <a:rPr lang="tr-TR" sz="2000" b="1" dirty="0">
                <a:solidFill>
                  <a:srgbClr val="FF0000"/>
                </a:solidFill>
                <a:latin typeface="Arial" panose="020B0604020202020204" pitchFamily="34" charset="0"/>
              </a:rPr>
              <a:t>Mallarının Korunması </a:t>
            </a:r>
            <a:r>
              <a:rPr lang="tr-TR" sz="2000" b="1" dirty="0" smtClean="0">
                <a:solidFill>
                  <a:srgbClr val="FF0000"/>
                </a:solidFill>
                <a:latin typeface="Arial" panose="020B0604020202020204" pitchFamily="34" charset="0"/>
              </a:rPr>
              <a:t>Hakkında Kanun</a:t>
            </a:r>
          </a:p>
          <a:p>
            <a:pPr algn="just"/>
            <a:endParaRPr lang="tr-TR" sz="2000" dirty="0" smtClean="0">
              <a:latin typeface="Arial" panose="020B0604020202020204" pitchFamily="34" charset="0"/>
            </a:endParaRPr>
          </a:p>
          <a:p>
            <a:pPr algn="just"/>
            <a:r>
              <a:rPr lang="tr-TR" sz="2000" b="1" dirty="0" smtClean="0">
                <a:latin typeface="Arial" panose="020B0604020202020204" pitchFamily="34" charset="0"/>
              </a:rPr>
              <a:t>46-Çiftçi </a:t>
            </a:r>
            <a:r>
              <a:rPr lang="tr-TR" sz="2000" b="1" dirty="0">
                <a:latin typeface="Arial" panose="020B0604020202020204" pitchFamily="34" charset="0"/>
              </a:rPr>
              <a:t>Malları İle İlgili Bekçi ve Tahsildar İle İlgili Yetkisi:</a:t>
            </a:r>
            <a:endParaRPr lang="tr-TR" sz="2000" dirty="0">
              <a:latin typeface="Arial" panose="020B0604020202020204" pitchFamily="34" charset="0"/>
            </a:endParaRPr>
          </a:p>
          <a:p>
            <a:pPr algn="just"/>
            <a:r>
              <a:rPr lang="tr-TR" sz="2000" b="1" dirty="0" smtClean="0">
                <a:latin typeface="Arial" panose="020B0604020202020204" pitchFamily="34" charset="0"/>
              </a:rPr>
              <a:t>Madde </a:t>
            </a:r>
            <a:r>
              <a:rPr lang="tr-TR" sz="2000" b="1" dirty="0">
                <a:latin typeface="Arial" panose="020B0604020202020204" pitchFamily="34" charset="0"/>
              </a:rPr>
              <a:t>13 – </a:t>
            </a:r>
            <a:r>
              <a:rPr lang="tr-TR" sz="2000" dirty="0">
                <a:latin typeface="Arial" panose="020B0604020202020204" pitchFamily="34" charset="0"/>
              </a:rPr>
              <a:t>Bekçilerin bu kanunda yazılı vazifelerden gayri işlerde istihdamları veya kısa bir zaman için dahi olsa kendi </a:t>
            </a:r>
            <a:r>
              <a:rPr lang="tr-TR" sz="2000" dirty="0" smtClean="0">
                <a:latin typeface="Arial" panose="020B0604020202020204" pitchFamily="34" charset="0"/>
              </a:rPr>
              <a:t>mıntıkaları </a:t>
            </a:r>
            <a:r>
              <a:rPr lang="tr-TR" sz="2000" dirty="0">
                <a:latin typeface="Arial" panose="020B0604020202020204" pitchFamily="34" charset="0"/>
              </a:rPr>
              <a:t>haricine gönderilmeleri yasaktır. Bunlar ancak umumi emniyet ve asayişin ve su baskını, zelzele ve yangın gibi umumi afetlerin zaruri kıldığı fevkalade ahvalde bağlı bulundukları yerin en büyük mülkiye amirinin veya </a:t>
            </a:r>
            <a:r>
              <a:rPr lang="tr-TR" sz="2000" b="1" dirty="0">
                <a:latin typeface="Arial" panose="020B0604020202020204" pitchFamily="34" charset="0"/>
              </a:rPr>
              <a:t>muhtarın</a:t>
            </a:r>
            <a:r>
              <a:rPr lang="tr-TR" sz="2000" dirty="0">
                <a:latin typeface="Arial" panose="020B0604020202020204" pitchFamily="34" charset="0"/>
              </a:rPr>
              <a:t> izniyle kendi </a:t>
            </a:r>
            <a:r>
              <a:rPr lang="tr-TR" sz="2000" dirty="0" smtClean="0">
                <a:latin typeface="Arial" panose="020B0604020202020204" pitchFamily="34" charset="0"/>
              </a:rPr>
              <a:t>mıntıkaları </a:t>
            </a:r>
            <a:r>
              <a:rPr lang="tr-TR" sz="2000" dirty="0">
                <a:latin typeface="Arial" panose="020B0604020202020204" pitchFamily="34" charset="0"/>
              </a:rPr>
              <a:t>veya yukarıda gösterilen vazifeleri haricinde muvakkat olarak istihdam edilebilirler</a:t>
            </a:r>
            <a:r>
              <a:rPr lang="tr-TR" sz="2000" dirty="0" smtClean="0">
                <a:latin typeface="Arial" panose="020B0604020202020204" pitchFamily="34" charset="0"/>
              </a:rPr>
              <a:t>.</a:t>
            </a:r>
          </a:p>
          <a:p>
            <a:pPr algn="just"/>
            <a:endParaRPr lang="tr-TR" sz="2000" dirty="0">
              <a:latin typeface="Arial" panose="020B0604020202020204" pitchFamily="34" charset="0"/>
            </a:endParaRPr>
          </a:p>
          <a:p>
            <a:pPr algn="just"/>
            <a:r>
              <a:rPr lang="tr-TR" sz="2000" b="1" dirty="0">
                <a:latin typeface="Arial" panose="020B0604020202020204" pitchFamily="34" charset="0"/>
              </a:rPr>
              <a:t>Madde 15 – </a:t>
            </a:r>
            <a:r>
              <a:rPr lang="tr-TR" sz="2000" dirty="0" smtClean="0">
                <a:latin typeface="Arial" panose="020B0604020202020204" pitchFamily="34" charset="0"/>
              </a:rPr>
              <a:t>Koruma </a:t>
            </a:r>
            <a:r>
              <a:rPr lang="tr-TR" sz="2000" dirty="0">
                <a:latin typeface="Arial" panose="020B0604020202020204" pitchFamily="34" charset="0"/>
              </a:rPr>
              <a:t>bedelleri her mahallin istihsal vaziyetlerine göre </a:t>
            </a:r>
            <a:r>
              <a:rPr lang="tr-TR" sz="2000" dirty="0" smtClean="0">
                <a:latin typeface="Arial" panose="020B0604020202020204" pitchFamily="34" charset="0"/>
              </a:rPr>
              <a:t>tespit </a:t>
            </a:r>
            <a:r>
              <a:rPr lang="tr-TR" sz="2000" dirty="0">
                <a:latin typeface="Arial" panose="020B0604020202020204" pitchFamily="34" charset="0"/>
              </a:rPr>
              <a:t>olunacak en müsait zamanda ve Tahsili Emval Kanununa göre tahsil olunur. Ancak Tahsilat Komisyonunun vazifeleri koruma ve ihtiyar meclisleri, tahsildarın gördüğü işler koruma heyeti reisinin veya </a:t>
            </a:r>
            <a:r>
              <a:rPr lang="tr-TR" sz="2000" b="1" dirty="0">
                <a:latin typeface="Arial" panose="020B0604020202020204" pitchFamily="34" charset="0"/>
              </a:rPr>
              <a:t>muhtarın</a:t>
            </a:r>
            <a:r>
              <a:rPr lang="tr-TR" sz="2000" dirty="0">
                <a:latin typeface="Arial" panose="020B0604020202020204" pitchFamily="34" charset="0"/>
              </a:rPr>
              <a:t> tensip edeceği kimse tarafından ifa olunur.</a:t>
            </a:r>
          </a:p>
          <a:p>
            <a:pPr algn="just"/>
            <a:endParaRPr lang="tr-TR" sz="2400" b="1" dirty="0">
              <a:solidFill>
                <a:srgbClr val="1B657F"/>
              </a:solidFill>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423459233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536098"/>
            <a:ext cx="9144000" cy="4524315"/>
          </a:xfrm>
          <a:prstGeom prst="rect">
            <a:avLst/>
          </a:prstGeom>
        </p:spPr>
        <p:txBody>
          <a:bodyPr wrap="square">
            <a:spAutoFit/>
          </a:bodyPr>
          <a:lstStyle/>
          <a:p>
            <a:pPr algn="just"/>
            <a:r>
              <a:rPr lang="tr-TR" sz="2400" b="1" dirty="0" smtClean="0">
                <a:solidFill>
                  <a:srgbClr val="FF0000"/>
                </a:solidFill>
                <a:latin typeface="Arial" panose="020B0604020202020204" pitchFamily="34" charset="0"/>
              </a:rPr>
              <a:t>155</a:t>
            </a:r>
            <a:r>
              <a:rPr lang="tr-TR" sz="2400" dirty="0">
                <a:solidFill>
                  <a:srgbClr val="FF0000"/>
                </a:solidFill>
                <a:latin typeface="Arial" panose="020B0604020202020204" pitchFamily="34" charset="0"/>
              </a:rPr>
              <a:t> </a:t>
            </a:r>
            <a:r>
              <a:rPr lang="tr-TR" sz="2400" b="1" dirty="0" smtClean="0">
                <a:solidFill>
                  <a:srgbClr val="FF0000"/>
                </a:solidFill>
                <a:latin typeface="Arial" panose="020B0604020202020204" pitchFamily="34" charset="0"/>
              </a:rPr>
              <a:t>Harita </a:t>
            </a:r>
            <a:r>
              <a:rPr lang="tr-TR" sz="2400" b="1" dirty="0">
                <a:solidFill>
                  <a:srgbClr val="FF0000"/>
                </a:solidFill>
                <a:latin typeface="Arial" panose="020B0604020202020204" pitchFamily="34" charset="0"/>
              </a:rPr>
              <a:t>Ve Planlara Ait </a:t>
            </a:r>
            <a:r>
              <a:rPr lang="tr-TR" sz="2400" b="1" dirty="0" smtClean="0">
                <a:solidFill>
                  <a:srgbClr val="FF0000"/>
                </a:solidFill>
                <a:latin typeface="Arial" panose="020B0604020202020204" pitchFamily="34" charset="0"/>
              </a:rPr>
              <a:t>İşaretlerin</a:t>
            </a:r>
            <a:r>
              <a:rPr lang="tr-TR" sz="2400" dirty="0">
                <a:solidFill>
                  <a:srgbClr val="FF0000"/>
                </a:solidFill>
                <a:latin typeface="Arial" panose="020B0604020202020204" pitchFamily="34" charset="0"/>
              </a:rPr>
              <a:t> </a:t>
            </a:r>
            <a:r>
              <a:rPr lang="tr-TR" sz="2400" b="1" dirty="0" smtClean="0">
                <a:solidFill>
                  <a:srgbClr val="FF0000"/>
                </a:solidFill>
                <a:latin typeface="Arial" panose="020B0604020202020204" pitchFamily="34" charset="0"/>
              </a:rPr>
              <a:t>Korunması </a:t>
            </a:r>
            <a:r>
              <a:rPr lang="tr-TR" sz="2400" b="1" dirty="0">
                <a:solidFill>
                  <a:srgbClr val="FF0000"/>
                </a:solidFill>
                <a:latin typeface="Arial" panose="020B0604020202020204" pitchFamily="34" charset="0"/>
              </a:rPr>
              <a:t>Hakkında </a:t>
            </a:r>
            <a:r>
              <a:rPr lang="tr-TR" sz="2400" b="1" dirty="0" smtClean="0">
                <a:solidFill>
                  <a:srgbClr val="FF0000"/>
                </a:solidFill>
                <a:latin typeface="Arial" panose="020B0604020202020204" pitchFamily="34" charset="0"/>
              </a:rPr>
              <a:t>Kanun</a:t>
            </a:r>
          </a:p>
          <a:p>
            <a:pPr algn="just"/>
            <a:endParaRPr lang="tr-TR" sz="2400" dirty="0">
              <a:latin typeface="Arial" panose="020B0604020202020204" pitchFamily="34" charset="0"/>
            </a:endParaRPr>
          </a:p>
          <a:p>
            <a:pPr algn="just"/>
            <a:r>
              <a:rPr lang="tr-TR" sz="2400" b="1" dirty="0" smtClean="0">
                <a:latin typeface="Arial" panose="020B0604020202020204" pitchFamily="34" charset="0"/>
              </a:rPr>
              <a:t>48-Harita </a:t>
            </a:r>
            <a:r>
              <a:rPr lang="tr-TR" sz="2400" b="1" dirty="0">
                <a:latin typeface="Arial" panose="020B0604020202020204" pitchFamily="34" charset="0"/>
              </a:rPr>
              <a:t>Ve Planlara Ait İşaretlerin Korunması ile İlgili Suçluları Bildirme Görevi:</a:t>
            </a:r>
            <a:endParaRPr lang="tr-TR" sz="2400" dirty="0">
              <a:latin typeface="Arial" panose="020B0604020202020204" pitchFamily="34" charset="0"/>
            </a:endParaRPr>
          </a:p>
          <a:p>
            <a:pPr algn="just"/>
            <a:r>
              <a:rPr lang="tr-TR" sz="2400" b="1" dirty="0" smtClean="0">
                <a:latin typeface="Arial" panose="020B0604020202020204" pitchFamily="34" charset="0"/>
              </a:rPr>
              <a:t>Madde </a:t>
            </a:r>
            <a:r>
              <a:rPr lang="tr-TR" sz="2400" b="1" dirty="0">
                <a:latin typeface="Arial" panose="020B0604020202020204" pitchFamily="34" charset="0"/>
              </a:rPr>
              <a:t>2 – </a:t>
            </a:r>
            <a:r>
              <a:rPr lang="tr-TR" sz="2400" dirty="0">
                <a:latin typeface="Arial" panose="020B0604020202020204" pitchFamily="34" charset="0"/>
              </a:rPr>
              <a:t>Mahalli idare amirleri ile </a:t>
            </a:r>
            <a:r>
              <a:rPr lang="tr-TR" sz="2400" b="1" dirty="0">
                <a:latin typeface="Arial" panose="020B0604020202020204" pitchFamily="34" charset="0"/>
              </a:rPr>
              <a:t>köy muhtarları </a:t>
            </a:r>
            <a:r>
              <a:rPr lang="tr-TR" sz="2400" dirty="0">
                <a:latin typeface="Arial" panose="020B0604020202020204" pitchFamily="34" charset="0"/>
              </a:rPr>
              <a:t>ve belediye başkanları bu işaretlerin kontrol ve muhafazası</a:t>
            </a:r>
          </a:p>
          <a:p>
            <a:pPr algn="just"/>
            <a:r>
              <a:rPr lang="tr-TR" sz="2400" dirty="0">
                <a:latin typeface="Arial" panose="020B0604020202020204" pitchFamily="34" charset="0"/>
              </a:rPr>
              <a:t>tedbirlerini almak, suçlular hakkında takibat yapılmak üzere zabıta ve savcılıkları ve gereği yapılmak üzere işaretler ile ilgili dairesini durumdan haberdar </a:t>
            </a:r>
            <a:r>
              <a:rPr lang="tr-TR" sz="2400" dirty="0" smtClean="0">
                <a:latin typeface="Arial" panose="020B0604020202020204" pitchFamily="34" charset="0"/>
              </a:rPr>
              <a:t>etmekle mükelleftirler.</a:t>
            </a:r>
          </a:p>
          <a:p>
            <a:pPr algn="just"/>
            <a:r>
              <a:rPr lang="tr-TR" sz="2400" b="1" dirty="0" smtClean="0">
                <a:latin typeface="Arial" panose="020B0604020202020204" pitchFamily="34" charset="0"/>
              </a:rPr>
              <a:t>*Mahallede belediye yetkisinde</a:t>
            </a:r>
          </a:p>
          <a:p>
            <a:pPr algn="just"/>
            <a:endParaRPr lang="tr-TR" sz="2400" dirty="0" smtClean="0">
              <a:latin typeface="Arial" panose="020B0604020202020204" pitchFamily="34" charset="0"/>
            </a:endParaRPr>
          </a:p>
        </p:txBody>
      </p:sp>
    </p:spTree>
    <p:extLst>
      <p:ext uri="{BB962C8B-B14F-4D97-AF65-F5344CB8AC3E}">
        <p14:creationId xmlns:p14="http://schemas.microsoft.com/office/powerpoint/2010/main" val="240170186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918368"/>
            <a:ext cx="9144000" cy="3416320"/>
          </a:xfrm>
          <a:prstGeom prst="rect">
            <a:avLst/>
          </a:prstGeom>
        </p:spPr>
        <p:txBody>
          <a:bodyPr wrap="square">
            <a:spAutoFit/>
          </a:bodyPr>
          <a:lstStyle/>
          <a:p>
            <a:pPr algn="just"/>
            <a:r>
              <a:rPr lang="tr-TR" sz="2400" b="1" dirty="0" smtClean="0">
                <a:solidFill>
                  <a:srgbClr val="FF0000"/>
                </a:solidFill>
                <a:latin typeface="Arial" panose="020B0604020202020204" pitchFamily="34" charset="0"/>
              </a:rPr>
              <a:t>6100</a:t>
            </a:r>
            <a:r>
              <a:rPr lang="tr-TR" sz="2400" dirty="0">
                <a:solidFill>
                  <a:srgbClr val="FF0000"/>
                </a:solidFill>
                <a:latin typeface="Arial" panose="020B0604020202020204" pitchFamily="34" charset="0"/>
              </a:rPr>
              <a:t> </a:t>
            </a:r>
            <a:r>
              <a:rPr lang="tr-TR" sz="2400" b="1" dirty="0" smtClean="0">
                <a:solidFill>
                  <a:srgbClr val="FF0000"/>
                </a:solidFill>
                <a:latin typeface="Arial" panose="020B0604020202020204" pitchFamily="34" charset="0"/>
              </a:rPr>
              <a:t>Hukuk </a:t>
            </a:r>
            <a:r>
              <a:rPr lang="tr-TR" sz="2400" b="1" dirty="0">
                <a:solidFill>
                  <a:srgbClr val="FF0000"/>
                </a:solidFill>
                <a:latin typeface="Arial" panose="020B0604020202020204" pitchFamily="34" charset="0"/>
              </a:rPr>
              <a:t>Mahkemeleri </a:t>
            </a:r>
            <a:r>
              <a:rPr lang="tr-TR" sz="2400" b="1" dirty="0" smtClean="0">
                <a:solidFill>
                  <a:srgbClr val="FF0000"/>
                </a:solidFill>
                <a:latin typeface="Arial" panose="020B0604020202020204" pitchFamily="34" charset="0"/>
              </a:rPr>
              <a:t>Kanunu</a:t>
            </a:r>
          </a:p>
          <a:p>
            <a:pPr algn="just"/>
            <a:endParaRPr lang="tr-TR" sz="2400" b="1" dirty="0" smtClean="0">
              <a:solidFill>
                <a:srgbClr val="FF0000"/>
              </a:solidFill>
              <a:latin typeface="Arial" panose="020B0604020202020204" pitchFamily="34" charset="0"/>
            </a:endParaRPr>
          </a:p>
          <a:p>
            <a:pPr algn="just"/>
            <a:r>
              <a:rPr lang="tr-TR" sz="2400" b="1" dirty="0" smtClean="0">
                <a:latin typeface="Arial" panose="020B0604020202020204" pitchFamily="34" charset="0"/>
              </a:rPr>
              <a:t>49-Zor </a:t>
            </a:r>
            <a:r>
              <a:rPr lang="tr-TR" sz="2400" b="1" dirty="0">
                <a:latin typeface="Arial" panose="020B0604020202020204" pitchFamily="34" charset="0"/>
              </a:rPr>
              <a:t>Kullanım Anında Görevlilere Yardım Etme Görevi:</a:t>
            </a:r>
            <a:endParaRPr lang="tr-TR" sz="2400" dirty="0">
              <a:latin typeface="Arial" panose="020B0604020202020204" pitchFamily="34" charset="0"/>
            </a:endParaRPr>
          </a:p>
          <a:p>
            <a:pPr algn="just"/>
            <a:r>
              <a:rPr lang="tr-TR" sz="2400" b="1" dirty="0" smtClean="0">
                <a:latin typeface="Arial" panose="020B0604020202020204" pitchFamily="34" charset="0"/>
              </a:rPr>
              <a:t>MADDE 393-</a:t>
            </a:r>
            <a:r>
              <a:rPr lang="tr-TR" sz="2400" dirty="0" smtClean="0">
                <a:latin typeface="Arial" panose="020B0604020202020204" pitchFamily="34" charset="0"/>
              </a:rPr>
              <a:t>(</a:t>
            </a:r>
            <a:r>
              <a:rPr lang="tr-TR" sz="2400" dirty="0">
                <a:latin typeface="Arial" panose="020B0604020202020204" pitchFamily="34" charset="0"/>
              </a:rPr>
              <a:t>3) İhtiyati tedbir kararının uygulanması için, gerekirse zor kullanılabilir. Zor kullanmak hususunda, bütün kolluk kuvvetleri ve </a:t>
            </a:r>
            <a:r>
              <a:rPr lang="tr-TR" sz="2400" b="1" dirty="0">
                <a:latin typeface="Arial" panose="020B0604020202020204" pitchFamily="34" charset="0"/>
              </a:rPr>
              <a:t>köylerde muhtarlar, </a:t>
            </a:r>
            <a:r>
              <a:rPr lang="tr-TR" sz="2400" dirty="0">
                <a:latin typeface="Arial" panose="020B0604020202020204" pitchFamily="34" charset="0"/>
              </a:rPr>
              <a:t>uygulamayı gerçekleştirecek memurun yazılı başvurusu üzerine, kendisine yardım etmek ve emirlerine uymakla yükümlüdürler.</a:t>
            </a:r>
          </a:p>
          <a:p>
            <a:pPr marL="342900" indent="-342900" algn="just">
              <a:buFont typeface="Wingdings" panose="05000000000000000000" pitchFamily="2" charset="2"/>
              <a:buChar char="Ø"/>
            </a:pPr>
            <a:endParaRPr lang="tr-TR" sz="2400" dirty="0" smtClean="0">
              <a:latin typeface="Arial" panose="020B0604020202020204" pitchFamily="34" charset="0"/>
            </a:endParaRPr>
          </a:p>
        </p:txBody>
      </p:sp>
    </p:spTree>
    <p:extLst>
      <p:ext uri="{BB962C8B-B14F-4D97-AF65-F5344CB8AC3E}">
        <p14:creationId xmlns:p14="http://schemas.microsoft.com/office/powerpoint/2010/main" val="380162120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194911"/>
            <a:ext cx="9144000" cy="5663089"/>
          </a:xfrm>
          <a:prstGeom prst="rect">
            <a:avLst/>
          </a:prstGeom>
        </p:spPr>
        <p:txBody>
          <a:bodyPr wrap="square">
            <a:spAutoFit/>
          </a:bodyPr>
          <a:lstStyle/>
          <a:p>
            <a:pPr marL="457200" lvl="1" indent="0" algn="just"/>
            <a:r>
              <a:rPr lang="tr-TR" sz="3200" dirty="0" smtClean="0">
                <a:cs typeface="Calibri"/>
              </a:rPr>
              <a:t>      </a:t>
            </a:r>
            <a:endParaRPr lang="tr-TR" altLang="tr-TR" sz="2800" b="1" dirty="0" smtClean="0">
              <a:solidFill>
                <a:srgbClr val="002060"/>
              </a:solidFill>
              <a:latin typeface="Tahoma" panose="020B0604030504040204" pitchFamily="34" charset="0"/>
            </a:endParaRPr>
          </a:p>
          <a:p>
            <a:pPr algn="just"/>
            <a:r>
              <a:rPr lang="tr-TR" sz="2800" b="1" dirty="0" smtClean="0">
                <a:solidFill>
                  <a:srgbClr val="FF0000"/>
                </a:solidFill>
                <a:latin typeface="Arial" panose="020B0604020202020204" pitchFamily="34" charset="0"/>
              </a:rPr>
              <a:t>2004 İcra </a:t>
            </a:r>
            <a:r>
              <a:rPr lang="tr-TR" sz="2800" b="1" dirty="0">
                <a:solidFill>
                  <a:srgbClr val="FF0000"/>
                </a:solidFill>
                <a:latin typeface="Arial" panose="020B0604020202020204" pitchFamily="34" charset="0"/>
              </a:rPr>
              <a:t>ve iflas kanunu</a:t>
            </a:r>
            <a:endParaRPr lang="tr-TR" altLang="tr-TR" sz="2800" b="1" dirty="0">
              <a:solidFill>
                <a:srgbClr val="FF0000"/>
              </a:solidFill>
              <a:latin typeface="Arial" panose="020B0604020202020204" pitchFamily="34" charset="0"/>
            </a:endParaRPr>
          </a:p>
          <a:p>
            <a:pPr algn="just"/>
            <a:endParaRPr lang="tr-TR" altLang="tr-TR" sz="2800" b="1" dirty="0">
              <a:solidFill>
                <a:srgbClr val="FF0000"/>
              </a:solidFill>
              <a:latin typeface="Arial" panose="020B0604020202020204" pitchFamily="34" charset="0"/>
            </a:endParaRPr>
          </a:p>
          <a:p>
            <a:pPr algn="just"/>
            <a:r>
              <a:rPr lang="tr-TR" sz="2800" b="1" dirty="0" smtClean="0">
                <a:latin typeface="Arial" panose="020B0604020202020204" pitchFamily="34" charset="0"/>
              </a:rPr>
              <a:t>50-Hacizde </a:t>
            </a:r>
            <a:r>
              <a:rPr lang="tr-TR" sz="2800" b="1" dirty="0">
                <a:latin typeface="Arial" panose="020B0604020202020204" pitchFamily="34" charset="0"/>
              </a:rPr>
              <a:t>İfa Görevi:</a:t>
            </a:r>
            <a:endParaRPr lang="tr-TR" sz="2800" dirty="0">
              <a:latin typeface="Arial" panose="020B0604020202020204" pitchFamily="34" charset="0"/>
            </a:endParaRPr>
          </a:p>
          <a:p>
            <a:pPr algn="just"/>
            <a:r>
              <a:rPr lang="tr-TR" sz="2800" b="1" dirty="0" smtClean="0">
                <a:latin typeface="Arial" panose="020B0604020202020204" pitchFamily="34" charset="0"/>
              </a:rPr>
              <a:t>Madde </a:t>
            </a:r>
            <a:r>
              <a:rPr lang="tr-TR" sz="2800" b="1" dirty="0">
                <a:latin typeface="Arial" panose="020B0604020202020204" pitchFamily="34" charset="0"/>
              </a:rPr>
              <a:t>81 – </a:t>
            </a:r>
            <a:r>
              <a:rPr lang="tr-TR" sz="2800" dirty="0">
                <a:latin typeface="Arial" panose="020B0604020202020204" pitchFamily="34" charset="0"/>
              </a:rPr>
              <a:t>Zor kullanma hususunda bütün zabıta memurları icra memurunun yazılı müracaatı üzerine kendisine muavenet ve emirlerini ifa etmekle mükelleftirler. </a:t>
            </a:r>
          </a:p>
          <a:p>
            <a:pPr algn="just"/>
            <a:r>
              <a:rPr lang="tr-TR" sz="2800" b="1" dirty="0">
                <a:latin typeface="Arial" panose="020B0604020202020204" pitchFamily="34" charset="0"/>
              </a:rPr>
              <a:t>Köylerde haczi yapan memurun emirlerini muhtarlar </a:t>
            </a:r>
            <a:r>
              <a:rPr lang="tr-TR" sz="2800" dirty="0">
                <a:latin typeface="Arial" panose="020B0604020202020204" pitchFamily="34" charset="0"/>
              </a:rPr>
              <a:t>da ifaya mecburdurlar.</a:t>
            </a:r>
          </a:p>
          <a:p>
            <a:pPr algn="ctr"/>
            <a:endParaRPr lang="tr-TR" sz="2600" b="1" dirty="0" smtClean="0">
              <a:solidFill>
                <a:srgbClr val="C00000"/>
              </a:solidFill>
            </a:endParaRPr>
          </a:p>
          <a:p>
            <a:pPr algn="just">
              <a:buFont typeface="Wingdings" panose="05000000000000000000" pitchFamily="2" charset="2"/>
              <a:buChar char="§"/>
            </a:pPr>
            <a:endParaRPr lang="tr-TR" sz="2600" dirty="0"/>
          </a:p>
          <a:p>
            <a:pPr algn="just">
              <a:buFont typeface="Wingdings" panose="05000000000000000000" pitchFamily="2" charset="2"/>
              <a:buChar char="§"/>
            </a:pPr>
            <a:endParaRPr lang="tr-TR" sz="2600" dirty="0"/>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396557702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180512"/>
            <a:ext cx="9144000" cy="7940635"/>
          </a:xfrm>
          <a:prstGeom prst="rect">
            <a:avLst/>
          </a:prstGeom>
        </p:spPr>
        <p:txBody>
          <a:bodyPr wrap="square">
            <a:spAutoFit/>
          </a:bodyPr>
          <a:lstStyle/>
          <a:p>
            <a:pPr marL="457200" lvl="1" indent="0" algn="just"/>
            <a:r>
              <a:rPr lang="tr-TR" sz="3200" dirty="0" smtClean="0">
                <a:cs typeface="Calibri"/>
              </a:rPr>
              <a:t>      </a:t>
            </a:r>
            <a:endParaRPr lang="tr-TR" altLang="tr-TR" sz="2800" b="1" dirty="0" smtClean="0">
              <a:solidFill>
                <a:srgbClr val="002060"/>
              </a:solidFill>
              <a:latin typeface="Tahoma" panose="020B0604030504040204" pitchFamily="34" charset="0"/>
            </a:endParaRPr>
          </a:p>
          <a:p>
            <a:r>
              <a:rPr lang="tr-TR" sz="2000" b="1" dirty="0" smtClean="0">
                <a:solidFill>
                  <a:srgbClr val="FF0000"/>
                </a:solidFill>
                <a:latin typeface="Arial" panose="020B0604020202020204" pitchFamily="34" charset="0"/>
              </a:rPr>
              <a:t>222</a:t>
            </a:r>
            <a:r>
              <a:rPr lang="tr-TR" sz="2000" dirty="0">
                <a:solidFill>
                  <a:srgbClr val="FF0000"/>
                </a:solidFill>
                <a:latin typeface="Arial" panose="020B0604020202020204" pitchFamily="34" charset="0"/>
              </a:rPr>
              <a:t> </a:t>
            </a:r>
            <a:r>
              <a:rPr lang="tr-TR" sz="2000" b="1" dirty="0" smtClean="0">
                <a:solidFill>
                  <a:srgbClr val="FF0000"/>
                </a:solidFill>
                <a:latin typeface="Arial" panose="020B0604020202020204" pitchFamily="34" charset="0"/>
              </a:rPr>
              <a:t>İlköğretim </a:t>
            </a:r>
            <a:r>
              <a:rPr lang="tr-TR" sz="2000" b="1" dirty="0">
                <a:solidFill>
                  <a:srgbClr val="FF0000"/>
                </a:solidFill>
                <a:latin typeface="Arial" panose="020B0604020202020204" pitchFamily="34" charset="0"/>
              </a:rPr>
              <a:t>ve eğitim kanunu</a:t>
            </a:r>
            <a:endParaRPr lang="tr-TR" sz="2000" b="1" dirty="0" smtClean="0">
              <a:solidFill>
                <a:srgbClr val="FF0000"/>
              </a:solidFill>
              <a:latin typeface="Arial" panose="020B0604020202020204" pitchFamily="34" charset="0"/>
            </a:endParaRPr>
          </a:p>
          <a:p>
            <a:pPr algn="just"/>
            <a:endParaRPr lang="tr-TR" altLang="tr-TR" sz="2000" b="1" dirty="0">
              <a:solidFill>
                <a:srgbClr val="FF0000"/>
              </a:solidFill>
              <a:latin typeface="Arial" panose="020B0604020202020204" pitchFamily="34" charset="0"/>
            </a:endParaRPr>
          </a:p>
          <a:p>
            <a:pPr algn="just"/>
            <a:r>
              <a:rPr lang="tr-TR" sz="2000" b="1" dirty="0" smtClean="0">
                <a:latin typeface="Arial" panose="020B0604020202020204" pitchFamily="34" charset="0"/>
              </a:rPr>
              <a:t>51-Mecburi </a:t>
            </a:r>
            <a:r>
              <a:rPr lang="tr-TR" sz="2000" b="1" dirty="0">
                <a:latin typeface="Arial" panose="020B0604020202020204" pitchFamily="34" charset="0"/>
              </a:rPr>
              <a:t>Öğrenim Çağındaki Öğrencilerin Tespiti Görevi:</a:t>
            </a:r>
            <a:endParaRPr lang="tr-TR" sz="2000" dirty="0">
              <a:latin typeface="Arial" panose="020B0604020202020204" pitchFamily="34" charset="0"/>
            </a:endParaRPr>
          </a:p>
          <a:p>
            <a:pPr algn="just"/>
            <a:r>
              <a:rPr lang="tr-TR" sz="2000" b="1" dirty="0" smtClean="0">
                <a:latin typeface="Arial" panose="020B0604020202020204" pitchFamily="34" charset="0"/>
              </a:rPr>
              <a:t>Madde </a:t>
            </a:r>
            <a:r>
              <a:rPr lang="tr-TR" sz="2000" b="1" dirty="0">
                <a:latin typeface="Arial" panose="020B0604020202020204" pitchFamily="34" charset="0"/>
              </a:rPr>
              <a:t>48 – </a:t>
            </a:r>
            <a:r>
              <a:rPr lang="tr-TR" sz="2000" dirty="0">
                <a:latin typeface="Arial" panose="020B0604020202020204" pitchFamily="34" charset="0"/>
              </a:rPr>
              <a:t>Her yıl derslere başlamadan en az 15 gün önce, </a:t>
            </a:r>
            <a:r>
              <a:rPr lang="tr-TR" sz="2000" b="1" dirty="0">
                <a:latin typeface="Arial" panose="020B0604020202020204" pitchFamily="34" charset="0"/>
              </a:rPr>
              <a:t>muhtarlar okul müdürüyle iş birliği yaparak köy ve mahallelerindeki </a:t>
            </a:r>
            <a:r>
              <a:rPr lang="tr-TR" sz="2000" dirty="0">
                <a:latin typeface="Arial" panose="020B0604020202020204" pitchFamily="34" charset="0"/>
              </a:rPr>
              <a:t>mecburi öğrenim çağında bulunan çocukların künyelerini gösterir üç nüsha çizelge hazırlayıp birer nüshasını okul idarecilerine ve ilçe eğitim müdürlüğüne verir. Diğer nüshasını da yanlarında saklarlar. Çocuklarını zamanında okula yazdırmalarını, veli yahut vasi veya aile başkanlarına bildirir ve ilan ederler. Mecburi öğrenim çağında olup da belirli zaman içerisinde okula yazdırılmayan çocukları, okul müdürleri kendiliklerinden okula kaydeder ve devam ettirilmesini veli yahut vasi veya aile başkanlarına bildirirler. Bu gibi çocuklar yine de okula gelmezlerse; haklarında devamsız öğrenciler gibi işlem yapılır</a:t>
            </a:r>
            <a:r>
              <a:rPr lang="tr-TR" sz="2000" dirty="0" smtClean="0">
                <a:latin typeface="Arial" panose="020B0604020202020204" pitchFamily="34" charset="0"/>
              </a:rPr>
              <a:t>.</a:t>
            </a:r>
          </a:p>
          <a:p>
            <a:r>
              <a:rPr lang="tr-TR" dirty="0"/>
              <a:t> </a:t>
            </a:r>
            <a:r>
              <a:rPr lang="tr-TR" b="1" dirty="0"/>
              <a:t>Madde 53 – (Değişik: 12/10/1983 - 2917/7 </a:t>
            </a:r>
            <a:r>
              <a:rPr lang="tr-TR" b="1" dirty="0" err="1"/>
              <a:t>md.</a:t>
            </a:r>
            <a:r>
              <a:rPr lang="tr-TR" b="1" dirty="0"/>
              <a:t>)</a:t>
            </a:r>
            <a:endParaRPr lang="tr-TR" sz="2000" dirty="0"/>
          </a:p>
          <a:p>
            <a:r>
              <a:rPr lang="tr-TR" dirty="0"/>
              <a:t>             </a:t>
            </a:r>
            <a:r>
              <a:rPr lang="nn-NO" sz="2000" b="1" dirty="0" smtClean="0"/>
              <a:t>Madde </a:t>
            </a:r>
            <a:r>
              <a:rPr lang="nn-NO" sz="2000" b="1" dirty="0"/>
              <a:t>55 – (Değişik: 12/10/1983 - 2917/8 md</a:t>
            </a:r>
            <a:r>
              <a:rPr lang="nn-NO" sz="2000" b="1" dirty="0" smtClean="0"/>
              <a:t>.)</a:t>
            </a:r>
            <a:r>
              <a:rPr lang="tr-TR" sz="2000" dirty="0"/>
              <a:t>  Öğrencinin veli veya vasi veya aile başkanları, okul idaresince köylerde muhtarlığa, diğer yerlerde mülki amirliğe hemen bildirilir. Muhtarlar ve mülki amirler en geç üç gün içinde durumun veli veya vasi veya aile başkanlarına tebliğini sağlarlar. </a:t>
            </a:r>
            <a:r>
              <a:rPr lang="tr-TR" sz="2000" b="1" dirty="0"/>
              <a:t>(Değişik son cümle: 24/4/2003-4854/1 </a:t>
            </a:r>
            <a:r>
              <a:rPr lang="tr-TR" sz="2000" b="1" dirty="0" err="1"/>
              <a:t>md.</a:t>
            </a:r>
            <a:r>
              <a:rPr lang="tr-TR" sz="2000" b="1" dirty="0"/>
              <a:t>) </a:t>
            </a:r>
            <a:r>
              <a:rPr lang="tr-TR" sz="2000" dirty="0"/>
              <a:t>Yapılan tebliğde okulca kabul edilecek geçerli sebepler dışında çocuğun okula gönderilmemesi hâlinde idarî para cezasıyla cezalandırılacağı bildirilir.</a:t>
            </a:r>
            <a:endParaRPr lang="tr-TR" sz="2000" dirty="0">
              <a:latin typeface="Arial" panose="020B0604020202020204" pitchFamily="34" charset="0"/>
            </a:endParaRPr>
          </a:p>
          <a:p>
            <a:pPr algn="ctr"/>
            <a:endParaRPr lang="tr-TR" sz="2600" b="1" dirty="0" smtClean="0">
              <a:solidFill>
                <a:srgbClr val="C00000"/>
              </a:solidFill>
            </a:endParaRPr>
          </a:p>
          <a:p>
            <a:pPr algn="just">
              <a:buFont typeface="Wingdings" panose="05000000000000000000" pitchFamily="2" charset="2"/>
              <a:buChar char="§"/>
            </a:pPr>
            <a:endParaRPr lang="tr-TR" sz="2600" dirty="0"/>
          </a:p>
          <a:p>
            <a:pPr algn="just">
              <a:buFont typeface="Wingdings" panose="05000000000000000000" pitchFamily="2" charset="2"/>
              <a:buChar char="§"/>
            </a:pPr>
            <a:endParaRPr lang="tr-TR" sz="2600" dirty="0"/>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311982761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077574"/>
            <a:ext cx="9144000" cy="6278642"/>
          </a:xfrm>
          <a:prstGeom prst="rect">
            <a:avLst/>
          </a:prstGeom>
        </p:spPr>
        <p:txBody>
          <a:bodyPr wrap="square">
            <a:spAutoFit/>
          </a:bodyPr>
          <a:lstStyle/>
          <a:p>
            <a:pPr marL="457200" lvl="1" indent="0" algn="just"/>
            <a:r>
              <a:rPr lang="tr-TR" sz="3200" dirty="0" smtClean="0">
                <a:cs typeface="Calibri"/>
              </a:rPr>
              <a:t>     </a:t>
            </a:r>
            <a:endParaRPr lang="tr-TR" altLang="tr-TR" sz="2800" b="1" dirty="0">
              <a:solidFill>
                <a:srgbClr val="FF0000"/>
              </a:solidFill>
              <a:latin typeface="Arial" panose="020B0604020202020204" pitchFamily="34" charset="0"/>
            </a:endParaRPr>
          </a:p>
          <a:p>
            <a:pPr algn="just"/>
            <a:r>
              <a:rPr lang="tr-TR" sz="2400" b="1" dirty="0" smtClean="0">
                <a:solidFill>
                  <a:srgbClr val="FF0000"/>
                </a:solidFill>
                <a:latin typeface="Arial" panose="020B0604020202020204" pitchFamily="34" charset="0"/>
              </a:rPr>
              <a:t>222</a:t>
            </a:r>
            <a:r>
              <a:rPr lang="tr-TR" sz="2400" dirty="0">
                <a:solidFill>
                  <a:srgbClr val="FF0000"/>
                </a:solidFill>
                <a:latin typeface="Arial" panose="020B0604020202020204" pitchFamily="34" charset="0"/>
              </a:rPr>
              <a:t> </a:t>
            </a:r>
            <a:r>
              <a:rPr lang="tr-TR" sz="2400" b="1" dirty="0" smtClean="0">
                <a:solidFill>
                  <a:srgbClr val="FF0000"/>
                </a:solidFill>
                <a:latin typeface="Arial" panose="020B0604020202020204" pitchFamily="34" charset="0"/>
              </a:rPr>
              <a:t>İlköğretim </a:t>
            </a:r>
            <a:r>
              <a:rPr lang="tr-TR" sz="2400" b="1" dirty="0">
                <a:solidFill>
                  <a:srgbClr val="FF0000"/>
                </a:solidFill>
                <a:latin typeface="Arial" panose="020B0604020202020204" pitchFamily="34" charset="0"/>
              </a:rPr>
              <a:t>ve eğitim </a:t>
            </a:r>
            <a:r>
              <a:rPr lang="tr-TR" sz="2400" b="1" dirty="0" smtClean="0">
                <a:solidFill>
                  <a:srgbClr val="FF0000"/>
                </a:solidFill>
                <a:latin typeface="Arial" panose="020B0604020202020204" pitchFamily="34" charset="0"/>
              </a:rPr>
              <a:t>kanunu</a:t>
            </a:r>
          </a:p>
          <a:p>
            <a:pPr algn="just"/>
            <a:endParaRPr lang="tr-TR" altLang="tr-TR" sz="2400" b="1" dirty="0">
              <a:solidFill>
                <a:srgbClr val="FF0000"/>
              </a:solidFill>
              <a:latin typeface="Arial" panose="020B0604020202020204" pitchFamily="34" charset="0"/>
            </a:endParaRPr>
          </a:p>
          <a:p>
            <a:pPr algn="just"/>
            <a:r>
              <a:rPr lang="tr-TR" sz="2400" b="1" dirty="0" smtClean="0">
                <a:latin typeface="Arial" panose="020B0604020202020204" pitchFamily="34" charset="0"/>
              </a:rPr>
              <a:t>52-Mazeretsiz </a:t>
            </a:r>
            <a:r>
              <a:rPr lang="tr-TR" sz="2400" b="1" dirty="0">
                <a:latin typeface="Arial" panose="020B0604020202020204" pitchFamily="34" charset="0"/>
              </a:rPr>
              <a:t>Çocuğu Okula Göndermeyenlere Tebliğ Görevi:</a:t>
            </a:r>
            <a:endParaRPr lang="tr-TR" sz="2400" dirty="0">
              <a:latin typeface="Arial" panose="020B0604020202020204" pitchFamily="34" charset="0"/>
            </a:endParaRPr>
          </a:p>
          <a:p>
            <a:pPr algn="just"/>
            <a:r>
              <a:rPr lang="tr-TR" sz="2400" b="1" dirty="0" smtClean="0">
                <a:latin typeface="Arial" panose="020B0604020202020204" pitchFamily="34" charset="0"/>
              </a:rPr>
              <a:t>Madde </a:t>
            </a:r>
            <a:r>
              <a:rPr lang="tr-TR" sz="2400" b="1" dirty="0">
                <a:latin typeface="Arial" panose="020B0604020202020204" pitchFamily="34" charset="0"/>
              </a:rPr>
              <a:t>56 – (Değişik: 23/1/2008-5728/282 </a:t>
            </a:r>
            <a:r>
              <a:rPr lang="tr-TR" sz="2400" b="1" dirty="0" err="1">
                <a:latin typeface="Arial" panose="020B0604020202020204" pitchFamily="34" charset="0"/>
              </a:rPr>
              <a:t>md.</a:t>
            </a:r>
            <a:r>
              <a:rPr lang="tr-TR" sz="2400" b="1" dirty="0">
                <a:latin typeface="Arial" panose="020B0604020202020204" pitchFamily="34" charset="0"/>
              </a:rPr>
              <a:t>)</a:t>
            </a:r>
            <a:endParaRPr lang="tr-TR" sz="2400" dirty="0">
              <a:latin typeface="Arial" panose="020B0604020202020204" pitchFamily="34" charset="0"/>
            </a:endParaRPr>
          </a:p>
          <a:p>
            <a:pPr algn="just"/>
            <a:r>
              <a:rPr lang="tr-TR" sz="2400" b="1" dirty="0">
                <a:latin typeface="Arial" panose="020B0604020202020204" pitchFamily="34" charset="0"/>
              </a:rPr>
              <a:t>Muhtarlıkça</a:t>
            </a:r>
            <a:r>
              <a:rPr lang="tr-TR" sz="2400" dirty="0">
                <a:latin typeface="Arial" panose="020B0604020202020204" pitchFamily="34" charset="0"/>
              </a:rPr>
              <a:t> veya mülkî amirce yapılan tebliğe rağmen çocuğunu okula göndermeyen veli veya vasiye okul</a:t>
            </a:r>
          </a:p>
          <a:p>
            <a:pPr algn="just"/>
            <a:r>
              <a:rPr lang="tr-TR" sz="2400" dirty="0">
                <a:latin typeface="Arial" panose="020B0604020202020204" pitchFamily="34" charset="0"/>
              </a:rPr>
              <a:t>idaresince tespit edilen çocuğun okula devam etmediği beher gün için </a:t>
            </a:r>
            <a:r>
              <a:rPr lang="tr-TR" sz="2400" dirty="0" smtClean="0">
                <a:latin typeface="Arial" panose="020B0604020202020204" pitchFamily="34" charset="0"/>
              </a:rPr>
              <a:t>on beş </a:t>
            </a:r>
            <a:r>
              <a:rPr lang="tr-TR" sz="2400" dirty="0">
                <a:latin typeface="Arial" panose="020B0604020202020204" pitchFamily="34" charset="0"/>
              </a:rPr>
              <a:t>Türk Lirası idarî para cezası verilir. Bu para</a:t>
            </a:r>
          </a:p>
          <a:p>
            <a:pPr algn="just"/>
            <a:r>
              <a:rPr lang="tr-TR" sz="2400" dirty="0">
                <a:latin typeface="Arial" panose="020B0604020202020204" pitchFamily="34" charset="0"/>
              </a:rPr>
              <a:t>cezasına rağmen çocuğunu okula göndermeyen veya göndermeme sebeplerini okul idaresine bildirmeyen çocuğun veli </a:t>
            </a:r>
            <a:r>
              <a:rPr lang="tr-TR" sz="2400" dirty="0" smtClean="0">
                <a:latin typeface="Arial" panose="020B0604020202020204" pitchFamily="34" charset="0"/>
              </a:rPr>
              <a:t>veya vasisine </a:t>
            </a:r>
            <a:r>
              <a:rPr lang="tr-TR" sz="2400" dirty="0" smtClean="0">
                <a:latin typeface="Arial" panose="020B0604020202020204" pitchFamily="34" charset="0"/>
              </a:rPr>
              <a:t>beş yüz </a:t>
            </a:r>
            <a:r>
              <a:rPr lang="tr-TR" sz="2400" dirty="0">
                <a:latin typeface="Arial" panose="020B0604020202020204" pitchFamily="34" charset="0"/>
              </a:rPr>
              <a:t>Türk Lirası idarî para cezası verilir.</a:t>
            </a:r>
          </a:p>
          <a:p>
            <a:pPr algn="just"/>
            <a:endParaRPr lang="tr-TR" sz="2800" dirty="0">
              <a:latin typeface="Arial" panose="020B0604020202020204" pitchFamily="34" charset="0"/>
            </a:endParaRPr>
          </a:p>
          <a:p>
            <a:pPr algn="ctr"/>
            <a:endParaRPr lang="tr-TR" sz="2600" b="1" dirty="0" smtClean="0">
              <a:solidFill>
                <a:srgbClr val="C00000"/>
              </a:solidFill>
            </a:endParaRPr>
          </a:p>
          <a:p>
            <a:pPr algn="just">
              <a:buFont typeface="Wingdings" panose="05000000000000000000" pitchFamily="2" charset="2"/>
              <a:buChar char="§"/>
            </a:pPr>
            <a:endParaRPr lang="tr-TR" sz="2600" dirty="0"/>
          </a:p>
          <a:p>
            <a:pPr algn="just">
              <a:buFont typeface="Wingdings" panose="05000000000000000000" pitchFamily="2" charset="2"/>
              <a:buChar char="§"/>
            </a:pPr>
            <a:endParaRPr lang="tr-TR" sz="2600" dirty="0"/>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276943487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190451"/>
            <a:ext cx="9144000" cy="5478423"/>
          </a:xfrm>
          <a:prstGeom prst="rect">
            <a:avLst/>
          </a:prstGeom>
        </p:spPr>
        <p:txBody>
          <a:bodyPr wrap="square">
            <a:spAutoFit/>
          </a:bodyPr>
          <a:lstStyle/>
          <a:p>
            <a:pPr marL="457200" lvl="1" indent="0" algn="just"/>
            <a:r>
              <a:rPr lang="tr-TR" sz="3200" dirty="0" smtClean="0">
                <a:cs typeface="Calibri"/>
              </a:rPr>
              <a:t>      </a:t>
            </a:r>
            <a:endParaRPr lang="tr-TR" altLang="tr-TR" sz="2800" b="1" dirty="0" smtClean="0">
              <a:solidFill>
                <a:srgbClr val="002060"/>
              </a:solidFill>
              <a:latin typeface="Tahoma" panose="020B0604030504040204" pitchFamily="34" charset="0"/>
            </a:endParaRPr>
          </a:p>
          <a:p>
            <a:pPr algn="just"/>
            <a:r>
              <a:rPr lang="tr-TR" sz="2400" b="1" dirty="0" smtClean="0">
                <a:solidFill>
                  <a:srgbClr val="FF0000"/>
                </a:solidFill>
                <a:latin typeface="Arial" panose="020B0604020202020204" pitchFamily="34" charset="0"/>
              </a:rPr>
              <a:t>222</a:t>
            </a:r>
            <a:r>
              <a:rPr lang="tr-TR" sz="2400" dirty="0" smtClean="0">
                <a:solidFill>
                  <a:srgbClr val="FF0000"/>
                </a:solidFill>
                <a:latin typeface="Arial" panose="020B0604020202020204" pitchFamily="34" charset="0"/>
              </a:rPr>
              <a:t> </a:t>
            </a:r>
            <a:r>
              <a:rPr lang="tr-TR" sz="2400" b="1" dirty="0" smtClean="0">
                <a:solidFill>
                  <a:srgbClr val="FF0000"/>
                </a:solidFill>
                <a:latin typeface="Arial" panose="020B0604020202020204" pitchFamily="34" charset="0"/>
              </a:rPr>
              <a:t>İlköğretim ve eğitim kanunu</a:t>
            </a:r>
          </a:p>
          <a:p>
            <a:pPr algn="just"/>
            <a:endParaRPr lang="tr-TR" altLang="tr-TR" sz="2400" b="1" dirty="0">
              <a:solidFill>
                <a:srgbClr val="FF0000"/>
              </a:solidFill>
              <a:latin typeface="Arial" panose="020B0604020202020204" pitchFamily="34" charset="0"/>
            </a:endParaRPr>
          </a:p>
          <a:p>
            <a:pPr algn="just"/>
            <a:r>
              <a:rPr lang="tr-TR" sz="2400" b="1" dirty="0" smtClean="0">
                <a:latin typeface="Arial" panose="020B0604020202020204" pitchFamily="34" charset="0"/>
              </a:rPr>
              <a:t>53-Okulların </a:t>
            </a:r>
            <a:r>
              <a:rPr lang="tr-TR" sz="2400" b="1" dirty="0">
                <a:latin typeface="Arial" panose="020B0604020202020204" pitchFamily="34" charset="0"/>
              </a:rPr>
              <a:t>Arsa ve Arazi Seçimi İçin Teşekkül Eden Komisyonda Yer Alma Yetkisi:</a:t>
            </a:r>
            <a:endParaRPr lang="tr-TR" sz="2400" dirty="0">
              <a:latin typeface="Arial" panose="020B0604020202020204" pitchFamily="34" charset="0"/>
            </a:endParaRPr>
          </a:p>
          <a:p>
            <a:pPr algn="just"/>
            <a:r>
              <a:rPr lang="tr-TR" sz="2400" b="1" dirty="0" smtClean="0">
                <a:latin typeface="Arial" panose="020B0604020202020204" pitchFamily="34" charset="0"/>
              </a:rPr>
              <a:t>Madde </a:t>
            </a:r>
            <a:r>
              <a:rPr lang="tr-TR" sz="2400" b="1" dirty="0">
                <a:latin typeface="Arial" panose="020B0604020202020204" pitchFamily="34" charset="0"/>
              </a:rPr>
              <a:t>60 – </a:t>
            </a:r>
            <a:r>
              <a:rPr lang="tr-TR" sz="2400" dirty="0">
                <a:latin typeface="Arial" panose="020B0604020202020204" pitchFamily="34" charset="0"/>
              </a:rPr>
              <a:t>Şehir, kasaba ve köy okulları arsalarıyla köy okullarına gelir sağlayacak arazi ve uygulama bahçeleri için lüzumlu topraklar, il ve ilçelerde bölge ilköğretim müfettişlerinin veya ilçe eğitim müdürünün başkanlığında Tarım, Tapu, Maliye dairelerinden görevlendirilecek birer eleman ile </a:t>
            </a:r>
            <a:r>
              <a:rPr lang="tr-TR" sz="2400" b="1" dirty="0">
                <a:latin typeface="Arial" panose="020B0604020202020204" pitchFamily="34" charset="0"/>
              </a:rPr>
              <a:t>mahalle veya köy muhtarından</a:t>
            </a:r>
            <a:r>
              <a:rPr lang="tr-TR" sz="2400" dirty="0">
                <a:latin typeface="Arial" panose="020B0604020202020204" pitchFamily="34" charset="0"/>
              </a:rPr>
              <a:t> teşekkül edecek komisyon tarafından seçilir.</a:t>
            </a:r>
          </a:p>
          <a:p>
            <a:pPr algn="ctr"/>
            <a:endParaRPr lang="tr-TR" sz="2600" b="1" dirty="0" smtClean="0">
              <a:solidFill>
                <a:srgbClr val="C00000"/>
              </a:solidFill>
            </a:endParaRPr>
          </a:p>
          <a:p>
            <a:pPr algn="just">
              <a:buFont typeface="Wingdings" panose="05000000000000000000" pitchFamily="2" charset="2"/>
              <a:buChar char="§"/>
            </a:pPr>
            <a:endParaRPr lang="tr-TR" sz="2600" dirty="0"/>
          </a:p>
          <a:p>
            <a:pPr algn="just">
              <a:buFont typeface="Wingdings" panose="05000000000000000000" pitchFamily="2" charset="2"/>
              <a:buChar char="§"/>
            </a:pPr>
            <a:endParaRPr lang="tr-TR" sz="2600" dirty="0"/>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7888517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0" y="1666460"/>
            <a:ext cx="9144000" cy="4031873"/>
          </a:xfrm>
          <a:prstGeom prst="rect">
            <a:avLst/>
          </a:prstGeom>
          <a:noFill/>
        </p:spPr>
        <p:txBody>
          <a:bodyPr wrap="square" rtlCol="0">
            <a:spAutoFit/>
          </a:bodyPr>
          <a:lstStyle/>
          <a:p>
            <a:pPr algn="just"/>
            <a:r>
              <a:rPr lang="tr-TR" sz="2800" b="1" dirty="0">
                <a:solidFill>
                  <a:srgbClr val="FF0000"/>
                </a:solidFill>
                <a:latin typeface="Arial" panose="020B0604020202020204" pitchFamily="34" charset="0"/>
              </a:rPr>
              <a:t>5490 Sayılı Nüfus Hizmetleri </a:t>
            </a:r>
            <a:r>
              <a:rPr lang="tr-TR" sz="2800" b="1" dirty="0" smtClean="0">
                <a:solidFill>
                  <a:srgbClr val="FF0000"/>
                </a:solidFill>
                <a:latin typeface="Arial" panose="020B0604020202020204" pitchFamily="34" charset="0"/>
              </a:rPr>
              <a:t>Kanunu</a:t>
            </a:r>
          </a:p>
          <a:p>
            <a:pPr algn="just"/>
            <a:r>
              <a:rPr lang="tr-TR" sz="2800" b="1" dirty="0" smtClean="0">
                <a:latin typeface="Arial" panose="020B0604020202020204" pitchFamily="34" charset="0"/>
              </a:rPr>
              <a:t>5-Adrese </a:t>
            </a:r>
            <a:r>
              <a:rPr lang="tr-TR" sz="2800" b="1" dirty="0">
                <a:latin typeface="Arial" panose="020B0604020202020204" pitchFamily="34" charset="0"/>
              </a:rPr>
              <a:t>Dayalı Hizmete Sunulan Kuruluşların yükümlülüğü:</a:t>
            </a:r>
            <a:endParaRPr lang="tr-TR" sz="2800" dirty="0">
              <a:latin typeface="Arial" panose="020B0604020202020204" pitchFamily="34" charset="0"/>
            </a:endParaRPr>
          </a:p>
          <a:p>
            <a:pPr algn="just"/>
            <a:r>
              <a:rPr lang="tr-TR" sz="2800" b="1" dirty="0">
                <a:latin typeface="Arial" panose="020B0604020202020204" pitchFamily="34" charset="0"/>
              </a:rPr>
              <a:t>MADDE 51-</a:t>
            </a:r>
            <a:r>
              <a:rPr lang="tr-TR" sz="2800" dirty="0">
                <a:latin typeface="Arial" panose="020B0604020202020204" pitchFamily="34" charset="0"/>
              </a:rPr>
              <a:t> Kuruluşlarca, adres değişikliği beyan formları elektronik ortamda Genel Müdürlüğe veya kâğıt ortamında en geç on işgünü içinde kuruluşun bulunduğu yerin nüfus müdürlüğüne gönderilir</a:t>
            </a:r>
            <a:r>
              <a:rPr lang="tr-TR" sz="2800" dirty="0" smtClean="0">
                <a:latin typeface="Arial" panose="020B0604020202020204" pitchFamily="34" charset="0"/>
              </a:rPr>
              <a:t>.</a:t>
            </a:r>
            <a:endParaRPr lang="tr-TR" sz="2800" b="1" dirty="0">
              <a:latin typeface="Arial" panose="020B0604020202020204" pitchFamily="34" charset="0"/>
            </a:endParaRPr>
          </a:p>
          <a:p>
            <a:pPr algn="just"/>
            <a:endParaRPr lang="tr-TR" sz="2800" dirty="0">
              <a:latin typeface="Arial" panose="020B0604020202020204" pitchFamily="34" charset="0"/>
            </a:endParaRPr>
          </a:p>
          <a:p>
            <a:endParaRPr lang="tr-TR" sz="3200" b="1" dirty="0">
              <a:solidFill>
                <a:srgbClr val="FF0000"/>
              </a:solidFill>
              <a:latin typeface="Arial" panose="020B0604020202020204" pitchFamily="34" charset="0"/>
            </a:endParaRPr>
          </a:p>
        </p:txBody>
      </p:sp>
    </p:spTree>
    <p:extLst>
      <p:ext uri="{BB962C8B-B14F-4D97-AF65-F5344CB8AC3E}">
        <p14:creationId xmlns:p14="http://schemas.microsoft.com/office/powerpoint/2010/main" val="220610192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051304"/>
            <a:ext cx="9144000" cy="7817525"/>
          </a:xfrm>
          <a:prstGeom prst="rect">
            <a:avLst/>
          </a:prstGeom>
        </p:spPr>
        <p:txBody>
          <a:bodyPr wrap="square">
            <a:spAutoFit/>
          </a:bodyPr>
          <a:lstStyle/>
          <a:p>
            <a:r>
              <a:rPr lang="tr-TR" b="1" dirty="0" smtClean="0">
                <a:solidFill>
                  <a:srgbClr val="FF0000"/>
                </a:solidFill>
                <a:latin typeface="Arial" panose="020B0604020202020204" pitchFamily="34" charset="0"/>
              </a:rPr>
              <a:t>3194</a:t>
            </a:r>
            <a:r>
              <a:rPr lang="tr-TR" dirty="0" smtClean="0">
                <a:solidFill>
                  <a:srgbClr val="FF0000"/>
                </a:solidFill>
                <a:latin typeface="Arial" panose="020B0604020202020204" pitchFamily="34" charset="0"/>
              </a:rPr>
              <a:t> </a:t>
            </a:r>
            <a:r>
              <a:rPr lang="tr-TR" b="1" dirty="0" smtClean="0">
                <a:solidFill>
                  <a:srgbClr val="FF0000"/>
                </a:solidFill>
                <a:latin typeface="Arial" panose="020B0604020202020204" pitchFamily="34" charset="0"/>
              </a:rPr>
              <a:t>İmar Kanunu</a:t>
            </a:r>
          </a:p>
          <a:p>
            <a:endParaRPr lang="tr-TR" b="1" dirty="0" smtClean="0">
              <a:solidFill>
                <a:srgbClr val="FF0000"/>
              </a:solidFill>
              <a:latin typeface="Arial" panose="020B0604020202020204" pitchFamily="34" charset="0"/>
            </a:endParaRPr>
          </a:p>
          <a:p>
            <a:r>
              <a:rPr lang="tr-TR" b="1" dirty="0" smtClean="0">
                <a:latin typeface="Arial" panose="020B0604020202020204" pitchFamily="34" charset="0"/>
              </a:rPr>
              <a:t>54-Köylerde Yapılacak Yapılarda İzin Yetkisi:</a:t>
            </a:r>
            <a:endParaRPr lang="tr-TR" dirty="0" smtClean="0">
              <a:latin typeface="Arial" panose="020B0604020202020204" pitchFamily="34" charset="0"/>
            </a:endParaRPr>
          </a:p>
          <a:p>
            <a:pPr algn="just"/>
            <a:r>
              <a:rPr lang="tr-TR" b="1" dirty="0" smtClean="0">
                <a:latin typeface="Arial" panose="020B0604020202020204" pitchFamily="34" charset="0"/>
              </a:rPr>
              <a:t>Madde 27 </a:t>
            </a:r>
            <a:endParaRPr lang="tr-TR" b="1" dirty="0" smtClean="0">
              <a:latin typeface="Arial" panose="020B0604020202020204" pitchFamily="34" charset="0"/>
            </a:endParaRPr>
          </a:p>
          <a:p>
            <a:r>
              <a:rPr lang="tr-TR" b="1" dirty="0"/>
              <a:t>Madde 27 –(Değişik: 12/7/2013-6495/73 </a:t>
            </a:r>
            <a:r>
              <a:rPr lang="tr-TR" b="1" dirty="0" err="1"/>
              <a:t>md.</a:t>
            </a:r>
            <a:r>
              <a:rPr lang="tr-TR" b="1" dirty="0"/>
              <a:t>)</a:t>
            </a:r>
            <a:endParaRPr lang="tr-TR" dirty="0"/>
          </a:p>
          <a:p>
            <a:pPr algn="just"/>
            <a:r>
              <a:rPr lang="tr-TR" dirty="0"/>
              <a:t>Belediye ve mücavir alanlar dışında köylerin köy yerleşik alanlarında, civarında ve mezralarda yapılacak konut, entegre tesis niteliğinde olmayan ve imar planı gerektirmeyen tarım ve hayvancılık amaçlı yapılar ile köyde oturanların ihtiyaçlarını karşılayacak bakkal, manav, berber, köy fırını, köy kahvesi, köy lokantası, tanıtım ve teşhir büfeleri ve köy halkı tarafından kurulan ve işletilen kooperatiflerin işletme binası gibi yapılar için yapı ruhsatı aranmaz. Ancak etüt ve projelerin valilik onayını müteakip muhtarlığa bildirimi ve bu yapıların yöresel doku ve mimari özelliklere, fen, sanat ve sağlık kurallarına uygun olması zorunludur. Etüt ve projelerin sorumluluğu müellifi olan mimar ve mühendislere aittir. Bu yapılar valilikçe ulusal adres bilgi sistemine ve kadastro planlarına işlenir. </a:t>
            </a:r>
            <a:r>
              <a:rPr lang="tr-TR" b="1" dirty="0"/>
              <a:t>(Ek cümle:14/2/2020-7221/8 </a:t>
            </a:r>
            <a:r>
              <a:rPr lang="tr-TR" b="1" dirty="0" err="1"/>
              <a:t>md.</a:t>
            </a:r>
            <a:r>
              <a:rPr lang="tr-TR" b="1" dirty="0"/>
              <a:t>)</a:t>
            </a:r>
            <a:r>
              <a:rPr lang="tr-TR" dirty="0"/>
              <a:t> Bu fıkrada belirtilen projelerin, valilik onayı ve muhtarlığa bildirim şartı sağlanmadan veya projesine aykırı yapı yapıldığının muhtarca tespiti ya da öğrenilmesi halinde durum, muhtar tarafından ivedilikle valiliğe bildirilir. Köy yerleşik alan sınırları dışında kalan ve entegre tesis niteliğinde olmayan ve imar planı gerektirmeyen tarım ve hayvancılık amaçlı yapıların yapı ruhsatı alınarak inşa edilmesi zorunludur. Tarım ve hayvancılık amaçlı yapıların denetimine yönelik fennî mesuliyet 28 inci madde hükümlerine göre mimar ve mühendislerce üstlenilir.</a:t>
            </a:r>
            <a:r>
              <a:rPr lang="tr-TR" baseline="30000" dirty="0"/>
              <a:t>(2)</a:t>
            </a:r>
            <a:endParaRPr lang="tr-TR" dirty="0"/>
          </a:p>
          <a:p>
            <a:pPr algn="just"/>
            <a:r>
              <a:rPr lang="tr-TR" b="1" dirty="0" smtClean="0">
                <a:latin typeface="Arial" panose="020B0604020202020204" pitchFamily="34" charset="0"/>
              </a:rPr>
              <a:t>*</a:t>
            </a:r>
            <a:r>
              <a:rPr lang="tr-TR" b="1" dirty="0" smtClean="0">
                <a:latin typeface="Arial" panose="020B0604020202020204" pitchFamily="34" charset="0"/>
              </a:rPr>
              <a:t>Mahallede belediye yetkisinde</a:t>
            </a:r>
          </a:p>
          <a:p>
            <a:pPr algn="just"/>
            <a:endParaRPr lang="tr-TR" dirty="0" smtClean="0">
              <a:latin typeface="Arial" panose="020B0604020202020204" pitchFamily="34" charset="0"/>
            </a:endParaRPr>
          </a:p>
          <a:p>
            <a:pPr algn="just"/>
            <a:endParaRPr lang="tr-TR" sz="2800" dirty="0">
              <a:latin typeface="Arial" panose="020B0604020202020204" pitchFamily="34" charset="0"/>
            </a:endParaRPr>
          </a:p>
          <a:p>
            <a:pPr algn="ctr"/>
            <a:endParaRPr lang="tr-TR" sz="2600" b="1" dirty="0" smtClean="0">
              <a:solidFill>
                <a:srgbClr val="C00000"/>
              </a:solidFill>
            </a:endParaRPr>
          </a:p>
          <a:p>
            <a:pPr algn="just">
              <a:buFont typeface="Wingdings" panose="05000000000000000000" pitchFamily="2" charset="2"/>
              <a:buChar char="§"/>
            </a:pPr>
            <a:endParaRPr lang="tr-TR" sz="2600" dirty="0"/>
          </a:p>
          <a:p>
            <a:pPr algn="just">
              <a:buFont typeface="Wingdings" panose="05000000000000000000" pitchFamily="2" charset="2"/>
              <a:buChar char="§"/>
            </a:pPr>
            <a:endParaRPr lang="tr-TR" sz="2600" dirty="0"/>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37533293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160634"/>
            <a:ext cx="9144000" cy="7048083"/>
          </a:xfrm>
          <a:prstGeom prst="rect">
            <a:avLst/>
          </a:prstGeom>
        </p:spPr>
        <p:txBody>
          <a:bodyPr wrap="square">
            <a:spAutoFit/>
          </a:bodyPr>
          <a:lstStyle/>
          <a:p>
            <a:pPr marL="457200" lvl="1" indent="0" algn="just"/>
            <a:r>
              <a:rPr lang="tr-TR" sz="2000" dirty="0" smtClean="0">
                <a:latin typeface="Arial" panose="020B0604020202020204" pitchFamily="34" charset="0"/>
              </a:rPr>
              <a:t>      </a:t>
            </a:r>
            <a:endParaRPr lang="tr-TR" altLang="tr-TR" sz="2000" b="1" dirty="0" smtClean="0">
              <a:solidFill>
                <a:srgbClr val="002060"/>
              </a:solidFill>
              <a:latin typeface="Arial" panose="020B0604020202020204" pitchFamily="34" charset="0"/>
            </a:endParaRPr>
          </a:p>
          <a:p>
            <a:pPr algn="just"/>
            <a:r>
              <a:rPr lang="tr-TR" sz="2000" b="1" dirty="0" smtClean="0">
                <a:solidFill>
                  <a:srgbClr val="FF0000"/>
                </a:solidFill>
                <a:latin typeface="Arial" panose="020B0604020202020204" pitchFamily="34" charset="0"/>
              </a:rPr>
              <a:t>3194</a:t>
            </a:r>
            <a:r>
              <a:rPr lang="tr-TR" sz="2000" dirty="0" smtClean="0">
                <a:solidFill>
                  <a:srgbClr val="FF0000"/>
                </a:solidFill>
                <a:latin typeface="Arial" panose="020B0604020202020204" pitchFamily="34" charset="0"/>
              </a:rPr>
              <a:t> </a:t>
            </a:r>
            <a:r>
              <a:rPr lang="tr-TR" sz="2000" b="1" dirty="0" smtClean="0">
                <a:solidFill>
                  <a:srgbClr val="FF0000"/>
                </a:solidFill>
                <a:latin typeface="Arial" panose="020B0604020202020204" pitchFamily="34" charset="0"/>
              </a:rPr>
              <a:t>İmar Kanunu</a:t>
            </a:r>
          </a:p>
          <a:p>
            <a:pPr algn="just"/>
            <a:endParaRPr lang="tr-TR" altLang="tr-TR" sz="2000" b="1" dirty="0">
              <a:solidFill>
                <a:srgbClr val="FF0000"/>
              </a:solidFill>
              <a:latin typeface="Arial" panose="020B0604020202020204" pitchFamily="34" charset="0"/>
            </a:endParaRPr>
          </a:p>
          <a:p>
            <a:pPr algn="just"/>
            <a:r>
              <a:rPr lang="tr-TR" sz="2000" b="1" dirty="0" smtClean="0">
                <a:latin typeface="Arial" panose="020B0604020202020204" pitchFamily="34" charset="0"/>
              </a:rPr>
              <a:t>55-Yıkılacak </a:t>
            </a:r>
            <a:r>
              <a:rPr lang="tr-TR" sz="2000" b="1" dirty="0">
                <a:latin typeface="Arial" panose="020B0604020202020204" pitchFamily="34" charset="0"/>
              </a:rPr>
              <a:t>Derecede Tehlikeli Yapılarda Tespit Görevi:</a:t>
            </a:r>
            <a:endParaRPr lang="tr-TR" sz="2000" dirty="0">
              <a:latin typeface="Arial" panose="020B0604020202020204" pitchFamily="34" charset="0"/>
            </a:endParaRPr>
          </a:p>
          <a:p>
            <a:pPr algn="just"/>
            <a:r>
              <a:rPr lang="tr-TR" sz="2000" b="1" dirty="0" smtClean="0">
                <a:latin typeface="Arial" panose="020B0604020202020204" pitchFamily="34" charset="0"/>
              </a:rPr>
              <a:t>Madde </a:t>
            </a:r>
            <a:r>
              <a:rPr lang="tr-TR" sz="2000" b="1" dirty="0">
                <a:latin typeface="Arial" panose="020B0604020202020204" pitchFamily="34" charset="0"/>
              </a:rPr>
              <a:t>39 </a:t>
            </a:r>
            <a:r>
              <a:rPr lang="tr-TR" sz="2000" b="1" dirty="0" smtClean="0">
                <a:latin typeface="Arial" panose="020B0604020202020204" pitchFamily="34" charset="0"/>
              </a:rPr>
              <a:t>–</a:t>
            </a:r>
            <a:r>
              <a:rPr lang="tr-TR" b="1" dirty="0"/>
              <a:t>Madde 39 –</a:t>
            </a:r>
            <a:r>
              <a:rPr lang="tr-TR" sz="2800" b="1" dirty="0"/>
              <a:t> </a:t>
            </a:r>
            <a:r>
              <a:rPr lang="tr-TR" b="1" dirty="0"/>
              <a:t>(Değişik fıkra:4/7/2019-7181/12 </a:t>
            </a:r>
            <a:r>
              <a:rPr lang="tr-TR" b="1" dirty="0" err="1"/>
              <a:t>md.</a:t>
            </a:r>
            <a:r>
              <a:rPr lang="tr-TR" b="1" dirty="0"/>
              <a:t>)</a:t>
            </a:r>
            <a:r>
              <a:rPr lang="tr-TR" sz="2800" b="1" dirty="0"/>
              <a:t> </a:t>
            </a:r>
            <a:r>
              <a:rPr lang="tr-TR" dirty="0"/>
              <a:t>Genel güvenlik ve asayiş bakımından tehlike arz ettiği valilikçe tespit edilen metruk yapılar ile bir kısmı veya tamamının yıkılacak derecede tehlikeli olduğu belediye veya valilik tarafından tespit edilen yapıların sahiplerinin adrese dayalı nüfus kayıt sistemindeki adreslerine tehlike derecesine göre bunun izalesi için belediye veya valilikçe üç gün içinde tebligat yapılır. Yapı sahibine bu şekilde tebligat yapılamaması hâlinde bu durum tebligat yapan idarenin internet sayfasında 30 gün süre ile ilan edilir ve tebligat varakası tebliğ yerine kaim olmak üzere tehlikeli yapıya asılır ve keyfiyet muhtarla birlikte bir zabıtla tespit edilir. Malik dışında binada ikamet amacıyla oturanlara </a:t>
            </a:r>
            <a:r>
              <a:rPr lang="tr-TR" dirty="0" smtClean="0"/>
              <a:t>da ayrıca </a:t>
            </a:r>
            <a:r>
              <a:rPr lang="tr-TR" dirty="0"/>
              <a:t>tahliye için tebligat yapılır.</a:t>
            </a:r>
            <a:r>
              <a:rPr lang="tr-TR" sz="2800" dirty="0"/>
              <a:t> </a:t>
            </a:r>
          </a:p>
          <a:p>
            <a:r>
              <a:rPr lang="tr-TR" sz="2800" dirty="0"/>
              <a:t> </a:t>
            </a:r>
          </a:p>
          <a:p>
            <a:r>
              <a:rPr lang="tr-TR" sz="2800" dirty="0"/>
              <a:t> </a:t>
            </a:r>
          </a:p>
          <a:p>
            <a:r>
              <a:rPr lang="tr-TR" sz="2800" dirty="0"/>
              <a:t> </a:t>
            </a:r>
          </a:p>
          <a:p>
            <a:pPr algn="just"/>
            <a:endParaRPr lang="tr-TR" sz="2800" dirty="0">
              <a:latin typeface="Arial" panose="020B0604020202020204" pitchFamily="34" charset="0"/>
            </a:endParaRPr>
          </a:p>
          <a:p>
            <a:pPr algn="ctr"/>
            <a:endParaRPr lang="tr-TR" sz="2600" b="1" dirty="0" smtClean="0">
              <a:solidFill>
                <a:srgbClr val="C00000"/>
              </a:solidFill>
            </a:endParaRPr>
          </a:p>
          <a:p>
            <a:pPr algn="just">
              <a:buFont typeface="Wingdings" panose="05000000000000000000" pitchFamily="2" charset="2"/>
              <a:buChar char="§"/>
            </a:pPr>
            <a:endParaRPr lang="tr-TR" sz="2600" dirty="0"/>
          </a:p>
          <a:p>
            <a:pPr algn="just">
              <a:buFont typeface="Wingdings" panose="05000000000000000000" pitchFamily="2" charset="2"/>
              <a:buChar char="§"/>
            </a:pPr>
            <a:endParaRPr lang="tr-TR" sz="2600" dirty="0"/>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296006359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637713"/>
            <a:ext cx="9144000" cy="5786199"/>
          </a:xfrm>
          <a:prstGeom prst="rect">
            <a:avLst/>
          </a:prstGeom>
        </p:spPr>
        <p:txBody>
          <a:bodyPr wrap="square">
            <a:spAutoFit/>
          </a:bodyPr>
          <a:lstStyle/>
          <a:p>
            <a:pPr algn="just"/>
            <a:r>
              <a:rPr lang="tr-TR" sz="2400" b="1" dirty="0" smtClean="0">
                <a:solidFill>
                  <a:srgbClr val="FF0000"/>
                </a:solidFill>
                <a:latin typeface="Arial" panose="020B0604020202020204" pitchFamily="34" charset="0"/>
              </a:rPr>
              <a:t>3686 İnsan </a:t>
            </a:r>
            <a:r>
              <a:rPr lang="tr-TR" sz="2400" b="1" dirty="0">
                <a:solidFill>
                  <a:srgbClr val="FF0000"/>
                </a:solidFill>
                <a:latin typeface="Arial" panose="020B0604020202020204" pitchFamily="34" charset="0"/>
              </a:rPr>
              <a:t>Haklarını İnceleme Komisyonu </a:t>
            </a:r>
            <a:r>
              <a:rPr lang="tr-TR" sz="2400" b="1" dirty="0" smtClean="0">
                <a:solidFill>
                  <a:srgbClr val="FF0000"/>
                </a:solidFill>
                <a:latin typeface="Arial" panose="020B0604020202020204" pitchFamily="34" charset="0"/>
              </a:rPr>
              <a:t>Kanunu</a:t>
            </a:r>
          </a:p>
          <a:p>
            <a:pPr algn="just"/>
            <a:endParaRPr lang="tr-TR" altLang="tr-TR" sz="2400" b="1" dirty="0" smtClean="0">
              <a:solidFill>
                <a:srgbClr val="FF0000"/>
              </a:solidFill>
              <a:latin typeface="Arial" panose="020B0604020202020204" pitchFamily="34" charset="0"/>
            </a:endParaRPr>
          </a:p>
          <a:p>
            <a:pPr algn="just"/>
            <a:r>
              <a:rPr lang="tr-TR" sz="2400" b="1" dirty="0" smtClean="0">
                <a:latin typeface="Arial" panose="020B0604020202020204" pitchFamily="34" charset="0"/>
              </a:rPr>
              <a:t>56-İnsan </a:t>
            </a:r>
            <a:r>
              <a:rPr lang="tr-TR" sz="2400" b="1" dirty="0">
                <a:latin typeface="Arial" panose="020B0604020202020204" pitchFamily="34" charset="0"/>
              </a:rPr>
              <a:t>Hakları </a:t>
            </a:r>
            <a:r>
              <a:rPr lang="tr-TR" sz="2400" b="1" dirty="0" smtClean="0">
                <a:latin typeface="Arial" panose="020B0604020202020204" pitchFamily="34" charset="0"/>
              </a:rPr>
              <a:t>Komisyonuna </a:t>
            </a:r>
            <a:r>
              <a:rPr lang="tr-TR" sz="2400" b="1" dirty="0">
                <a:latin typeface="Arial" panose="020B0604020202020204" pitchFamily="34" charset="0"/>
              </a:rPr>
              <a:t>Bilgi Verme Zorunluğu Görevi:</a:t>
            </a:r>
            <a:endParaRPr lang="tr-TR" sz="2400" dirty="0">
              <a:latin typeface="Arial" panose="020B0604020202020204" pitchFamily="34" charset="0"/>
            </a:endParaRPr>
          </a:p>
          <a:p>
            <a:pPr algn="just"/>
            <a:r>
              <a:rPr lang="tr-TR" sz="2400" b="1" dirty="0" smtClean="0">
                <a:latin typeface="Arial" panose="020B0604020202020204" pitchFamily="34" charset="0"/>
              </a:rPr>
              <a:t>Madde </a:t>
            </a:r>
            <a:r>
              <a:rPr lang="tr-TR" sz="2400" b="1" dirty="0">
                <a:latin typeface="Arial" panose="020B0604020202020204" pitchFamily="34" charset="0"/>
              </a:rPr>
              <a:t>5 </a:t>
            </a:r>
            <a:r>
              <a:rPr lang="tr-TR" sz="2400" dirty="0">
                <a:latin typeface="Arial" panose="020B0604020202020204" pitchFamily="34" charset="0"/>
              </a:rPr>
              <a:t>– İnsan Haklarını İnceleme Komisyonu, görevleri ile ilgili olarak, Bakanlıklarla Genel ve Katma Bütçeli Dairelerden, mahalli idarelerden, </a:t>
            </a:r>
            <a:r>
              <a:rPr lang="tr-TR" sz="2400" b="1" dirty="0">
                <a:latin typeface="Arial" panose="020B0604020202020204" pitchFamily="34" charset="0"/>
              </a:rPr>
              <a:t>muhtarlıklardan,</a:t>
            </a:r>
            <a:r>
              <a:rPr lang="tr-TR" sz="2400" dirty="0">
                <a:latin typeface="Arial" panose="020B0604020202020204" pitchFamily="34" charset="0"/>
              </a:rPr>
              <a:t> üniversitelerden ve diğer kamu kurum ve kuruluşları ile özel kuruluşlardan bilgi istemek ve buralarda inceleme yapmak, ilgililerini çağırıp bilgi almak yetkisine sahiptir. Komisyon, gerekli gördüğünde uygun bulacağı uzmanların bilgilerine başvurabilir ve Ankara dışında da çalışabilir.</a:t>
            </a:r>
          </a:p>
          <a:p>
            <a:pPr algn="just"/>
            <a:r>
              <a:rPr lang="tr-TR" sz="2400" dirty="0">
                <a:latin typeface="Arial" panose="020B0604020202020204" pitchFamily="34" charset="0"/>
              </a:rPr>
              <a:t> </a:t>
            </a:r>
          </a:p>
          <a:p>
            <a:pPr algn="just"/>
            <a:endParaRPr lang="tr-TR" sz="2800" dirty="0">
              <a:latin typeface="Arial" panose="020B0604020202020204" pitchFamily="34" charset="0"/>
            </a:endParaRPr>
          </a:p>
          <a:p>
            <a:pPr algn="ctr"/>
            <a:endParaRPr lang="tr-TR" sz="2600" b="1" dirty="0" smtClean="0">
              <a:solidFill>
                <a:srgbClr val="C00000"/>
              </a:solidFill>
            </a:endParaRPr>
          </a:p>
          <a:p>
            <a:pPr algn="just">
              <a:buFont typeface="Wingdings" panose="05000000000000000000" pitchFamily="2" charset="2"/>
              <a:buChar char="§"/>
            </a:pPr>
            <a:endParaRPr lang="tr-TR" sz="2600" dirty="0"/>
          </a:p>
          <a:p>
            <a:pPr algn="just">
              <a:buFont typeface="Wingdings" panose="05000000000000000000" pitchFamily="2" charset="2"/>
              <a:buChar char="§"/>
            </a:pPr>
            <a:endParaRPr lang="tr-TR" sz="2600" dirty="0"/>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254039110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349477"/>
            <a:ext cx="9144000" cy="6032421"/>
          </a:xfrm>
          <a:prstGeom prst="rect">
            <a:avLst/>
          </a:prstGeom>
        </p:spPr>
        <p:txBody>
          <a:bodyPr wrap="square">
            <a:spAutoFit/>
          </a:bodyPr>
          <a:lstStyle/>
          <a:p>
            <a:pPr marL="0" lvl="1" indent="0"/>
            <a:r>
              <a:rPr lang="tr-TR" sz="2000" b="1" dirty="0" smtClean="0">
                <a:solidFill>
                  <a:srgbClr val="FF0000"/>
                </a:solidFill>
                <a:latin typeface="Arial" panose="020B0604020202020204" pitchFamily="34" charset="0"/>
              </a:rPr>
              <a:t>3402</a:t>
            </a:r>
            <a:r>
              <a:rPr lang="tr-TR" sz="2000" dirty="0" smtClean="0">
                <a:solidFill>
                  <a:srgbClr val="FF0000"/>
                </a:solidFill>
                <a:latin typeface="Arial" panose="020B0604020202020204" pitchFamily="34" charset="0"/>
              </a:rPr>
              <a:t> </a:t>
            </a:r>
            <a:r>
              <a:rPr lang="tr-TR" sz="2000" b="1" dirty="0" smtClean="0">
                <a:solidFill>
                  <a:srgbClr val="FF0000"/>
                </a:solidFill>
                <a:latin typeface="Arial" panose="020B0604020202020204" pitchFamily="34" charset="0"/>
              </a:rPr>
              <a:t>Kadastro</a:t>
            </a:r>
            <a:r>
              <a:rPr lang="tr-TR" sz="2000" dirty="0">
                <a:solidFill>
                  <a:srgbClr val="FF0000"/>
                </a:solidFill>
                <a:latin typeface="Arial" panose="020B0604020202020204" pitchFamily="34" charset="0"/>
              </a:rPr>
              <a:t> </a:t>
            </a:r>
            <a:r>
              <a:rPr lang="tr-TR" sz="2000" b="1" dirty="0" smtClean="0">
                <a:solidFill>
                  <a:srgbClr val="FF0000"/>
                </a:solidFill>
                <a:latin typeface="Arial" panose="020B0604020202020204" pitchFamily="34" charset="0"/>
              </a:rPr>
              <a:t>Kanunu</a:t>
            </a:r>
          </a:p>
          <a:p>
            <a:pPr marL="457200" lvl="1" indent="0" algn="just"/>
            <a:endParaRPr lang="tr-TR" altLang="tr-TR" sz="2000" b="1" dirty="0">
              <a:solidFill>
                <a:srgbClr val="FF0000"/>
              </a:solidFill>
              <a:latin typeface="Arial" panose="020B0604020202020204" pitchFamily="34" charset="0"/>
            </a:endParaRPr>
          </a:p>
          <a:p>
            <a:pPr algn="just"/>
            <a:r>
              <a:rPr lang="tr-TR" sz="2000" b="1" dirty="0" smtClean="0">
                <a:latin typeface="Arial" panose="020B0604020202020204" pitchFamily="34" charset="0"/>
              </a:rPr>
              <a:t>57-Kadastro </a:t>
            </a:r>
            <a:r>
              <a:rPr lang="tr-TR" sz="2000" b="1" dirty="0">
                <a:latin typeface="Arial" panose="020B0604020202020204" pitchFamily="34" charset="0"/>
              </a:rPr>
              <a:t>Ekibinde Üye Olarak Yer Alma Yetkisi:</a:t>
            </a:r>
            <a:endParaRPr lang="tr-TR" sz="2000" dirty="0">
              <a:latin typeface="Arial" panose="020B0604020202020204" pitchFamily="34" charset="0"/>
            </a:endParaRPr>
          </a:p>
          <a:p>
            <a:pPr algn="just"/>
            <a:r>
              <a:rPr lang="tr-TR" sz="2000" b="1" dirty="0" smtClean="0">
                <a:latin typeface="Arial" panose="020B0604020202020204" pitchFamily="34" charset="0"/>
              </a:rPr>
              <a:t>Madde </a:t>
            </a:r>
            <a:r>
              <a:rPr lang="tr-TR" sz="2000" b="1" dirty="0">
                <a:latin typeface="Arial" panose="020B0604020202020204" pitchFamily="34" charset="0"/>
              </a:rPr>
              <a:t>3 – </a:t>
            </a:r>
            <a:r>
              <a:rPr lang="tr-TR" sz="2000" dirty="0">
                <a:latin typeface="Arial" panose="020B0604020202020204" pitchFamily="34" charset="0"/>
              </a:rPr>
              <a:t>Kadastro ekibi; en az iki kadastro teknisyeni, </a:t>
            </a:r>
            <a:r>
              <a:rPr lang="tr-TR" sz="2000" b="1" dirty="0">
                <a:latin typeface="Arial" panose="020B0604020202020204" pitchFamily="34" charset="0"/>
              </a:rPr>
              <a:t>mahalle veya köy muhtarı</a:t>
            </a:r>
            <a:r>
              <a:rPr lang="tr-TR" sz="2000" dirty="0">
                <a:latin typeface="Arial" panose="020B0604020202020204" pitchFamily="34" charset="0"/>
              </a:rPr>
              <a:t> ile üç bilirkişiden oluşur.</a:t>
            </a:r>
          </a:p>
          <a:p>
            <a:pPr algn="just"/>
            <a:r>
              <a:rPr lang="tr-TR" sz="2000" b="1" dirty="0">
                <a:latin typeface="Arial" panose="020B0604020202020204" pitchFamily="34" charset="0"/>
              </a:rPr>
              <a:t>(Ek fıkra: 22/2/2005 – 5304/2 </a:t>
            </a:r>
            <a:r>
              <a:rPr lang="tr-TR" sz="2000" b="1" dirty="0" err="1">
                <a:latin typeface="Arial" panose="020B0604020202020204" pitchFamily="34" charset="0"/>
              </a:rPr>
              <a:t>md.</a:t>
            </a:r>
            <a:r>
              <a:rPr lang="tr-TR" sz="2000" b="1" dirty="0">
                <a:latin typeface="Arial" panose="020B0604020202020204" pitchFamily="34" charset="0"/>
              </a:rPr>
              <a:t>) </a:t>
            </a:r>
            <a:r>
              <a:rPr lang="tr-TR" sz="2000" dirty="0">
                <a:latin typeface="Arial" panose="020B0604020202020204" pitchFamily="34" charset="0"/>
              </a:rPr>
              <a:t>Kadastronun fennî işlerinin ihale yoluyla yaptırılması halinde, kadastro ekibinde iki kadastro teknisyeni, iki teknisyenin temin edilememesi durumunda yerine bir kadastro teknisyeni görevlendirilebilir. Ekipteki kadastro teknisyeni yerine kontrol memuru da görevlendirilebilir. Muhtarın diğer bir kadastro ekibi ile çalışması veya herhangi bir sebeple hazır bulunmaması halinde, yerine kanuni vekili katılır. Belediyesi olan yerlerde belediye meclisi, köylerde ise köy derneği tarafından en geç </a:t>
            </a:r>
            <a:r>
              <a:rPr lang="tr-TR" sz="2000" dirty="0" smtClean="0">
                <a:latin typeface="Arial" panose="020B0604020202020204" pitchFamily="34" charset="0"/>
              </a:rPr>
              <a:t>on beş </a:t>
            </a:r>
            <a:r>
              <a:rPr lang="tr-TR" sz="2000" dirty="0">
                <a:latin typeface="Arial" panose="020B0604020202020204" pitchFamily="34" charset="0"/>
              </a:rPr>
              <a:t>gün içinde altı bilirkişi, çalışma alanında birden çok ekibin görev yapması halinde her ekip için ayrıca üç bilirkişi seçilir</a:t>
            </a:r>
            <a:endParaRPr lang="tr-TR" altLang="tr-TR" sz="2000" b="1" dirty="0">
              <a:solidFill>
                <a:srgbClr val="FF0000"/>
              </a:solidFill>
              <a:latin typeface="Arial" panose="020B0604020202020204" pitchFamily="34" charset="0"/>
            </a:endParaRPr>
          </a:p>
          <a:p>
            <a:pPr algn="just"/>
            <a:endParaRPr lang="tr-TR" sz="2800" dirty="0">
              <a:latin typeface="Arial" panose="020B0604020202020204" pitchFamily="34" charset="0"/>
            </a:endParaRPr>
          </a:p>
          <a:p>
            <a:pPr algn="ctr"/>
            <a:endParaRPr lang="tr-TR" sz="2600" b="1" dirty="0" smtClean="0">
              <a:solidFill>
                <a:srgbClr val="C00000"/>
              </a:solidFill>
            </a:endParaRPr>
          </a:p>
          <a:p>
            <a:pPr algn="just">
              <a:buFont typeface="Wingdings" panose="05000000000000000000" pitchFamily="2" charset="2"/>
              <a:buChar char="§"/>
            </a:pPr>
            <a:endParaRPr lang="tr-TR" sz="2600" dirty="0"/>
          </a:p>
          <a:p>
            <a:pPr algn="just">
              <a:buFont typeface="Wingdings" panose="05000000000000000000" pitchFamily="2" charset="2"/>
              <a:buChar char="§"/>
            </a:pPr>
            <a:endParaRPr lang="tr-TR" sz="2600" dirty="0"/>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13717866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319659"/>
            <a:ext cx="9144000" cy="6340197"/>
          </a:xfrm>
          <a:prstGeom prst="rect">
            <a:avLst/>
          </a:prstGeom>
        </p:spPr>
        <p:txBody>
          <a:bodyPr wrap="square">
            <a:spAutoFit/>
          </a:bodyPr>
          <a:lstStyle/>
          <a:p>
            <a:pPr algn="just"/>
            <a:r>
              <a:rPr lang="tr-TR" sz="2000" b="1" dirty="0" smtClean="0">
                <a:solidFill>
                  <a:srgbClr val="FF0000"/>
                </a:solidFill>
                <a:latin typeface="Arial" panose="020B0604020202020204" pitchFamily="34" charset="0"/>
              </a:rPr>
              <a:t>2863</a:t>
            </a:r>
            <a:r>
              <a:rPr lang="tr-TR" sz="2000" dirty="0">
                <a:solidFill>
                  <a:srgbClr val="FF0000"/>
                </a:solidFill>
                <a:latin typeface="Arial" panose="020B0604020202020204" pitchFamily="34" charset="0"/>
              </a:rPr>
              <a:t> </a:t>
            </a:r>
            <a:r>
              <a:rPr lang="tr-TR" sz="2000" b="1" dirty="0" smtClean="0">
                <a:solidFill>
                  <a:srgbClr val="FF0000"/>
                </a:solidFill>
                <a:latin typeface="Arial" panose="020B0604020202020204" pitchFamily="34" charset="0"/>
              </a:rPr>
              <a:t>Kültür </a:t>
            </a:r>
            <a:r>
              <a:rPr lang="tr-TR" sz="2000" b="1" dirty="0">
                <a:solidFill>
                  <a:srgbClr val="FF0000"/>
                </a:solidFill>
                <a:latin typeface="Arial" panose="020B0604020202020204" pitchFamily="34" charset="0"/>
              </a:rPr>
              <a:t>Ve Tabiat Varlıklarını Koruma Kanunu</a:t>
            </a:r>
            <a:endParaRPr lang="tr-TR" altLang="tr-TR" sz="2000" b="1" dirty="0">
              <a:solidFill>
                <a:srgbClr val="FF0000"/>
              </a:solidFill>
              <a:latin typeface="Arial" panose="020B0604020202020204" pitchFamily="34" charset="0"/>
            </a:endParaRPr>
          </a:p>
          <a:p>
            <a:pPr algn="just"/>
            <a:endParaRPr lang="tr-TR" sz="2000" dirty="0">
              <a:latin typeface="Arial" panose="020B0604020202020204" pitchFamily="34" charset="0"/>
            </a:endParaRPr>
          </a:p>
          <a:p>
            <a:pPr algn="just"/>
            <a:r>
              <a:rPr lang="tr-TR" sz="2000" b="1" dirty="0" smtClean="0">
                <a:latin typeface="Arial" panose="020B0604020202020204" pitchFamily="34" charset="0"/>
              </a:rPr>
              <a:t>58 </a:t>
            </a:r>
            <a:r>
              <a:rPr lang="tr-TR" sz="2000" b="1" dirty="0">
                <a:latin typeface="Arial" panose="020B0604020202020204" pitchFamily="34" charset="0"/>
              </a:rPr>
              <a:t>-Kültür ve Tabiat Varlıkları Bulmada Bildirim Görevi:</a:t>
            </a:r>
            <a:endParaRPr lang="tr-TR" sz="2000" dirty="0">
              <a:latin typeface="Arial" panose="020B0604020202020204" pitchFamily="34" charset="0"/>
            </a:endParaRPr>
          </a:p>
          <a:p>
            <a:pPr algn="just"/>
            <a:r>
              <a:rPr lang="tr-TR" sz="2000" b="1" dirty="0" smtClean="0">
                <a:latin typeface="Arial" panose="020B0604020202020204" pitchFamily="34" charset="0"/>
              </a:rPr>
              <a:t>Madde </a:t>
            </a:r>
            <a:r>
              <a:rPr lang="tr-TR" sz="2000" b="1" dirty="0">
                <a:latin typeface="Arial" panose="020B0604020202020204" pitchFamily="34" charset="0"/>
              </a:rPr>
              <a:t>4 – </a:t>
            </a:r>
            <a:r>
              <a:rPr lang="tr-TR" sz="2000" dirty="0">
                <a:latin typeface="Arial" panose="020B0604020202020204" pitchFamily="34" charset="0"/>
              </a:rPr>
              <a:t>Taşınır ve taşınmaz kültür ve tabiat varlıklarını bulanlar, malik oldukları veya kullandıkları arazinin</a:t>
            </a:r>
          </a:p>
          <a:p>
            <a:pPr algn="just"/>
            <a:r>
              <a:rPr lang="tr-TR" sz="2000" dirty="0">
                <a:latin typeface="Arial" panose="020B0604020202020204" pitchFamily="34" charset="0"/>
              </a:rPr>
              <a:t>içinde kültür ve tabiat varlığı bulunduğunu bilenler veya yeni haberdar olan malik ve zilyetler, bunu en geç üç gün içinde, en yakın müze müdürlüğüne veya </a:t>
            </a:r>
            <a:r>
              <a:rPr lang="tr-TR" sz="2000" b="1" dirty="0">
                <a:latin typeface="Arial" panose="020B0604020202020204" pitchFamily="34" charset="0"/>
              </a:rPr>
              <a:t>köyde muhtara </a:t>
            </a:r>
            <a:r>
              <a:rPr lang="tr-TR" sz="2000" dirty="0">
                <a:latin typeface="Arial" panose="020B0604020202020204" pitchFamily="34" charset="0"/>
              </a:rPr>
              <a:t>veya diğer yerlerde mülki idare amirlerine bildirmeye mecburdurlar. Bu gibi varlıklar, askeri garnizonlar ve yasak bölgeler içinde bulunursa, usulüne uygun olarak üst komutanlıklara bildirilir. Böyle bir ihbarı alan muhtar, mülki amir veya bu gibi varlıklardan doğrudan doğruya haberdar olan ilgili makamlar, muhafaza ve güvenlikleri için gerekli tedbirleri alırlar. Muhtar, aynı gün alınan tedbirlerle birlikte durumu en yakın mülki amire; mülki amir ve diğer makamlar ise on gün içinde, yazı ile Kültür ve Turizm Bakanlığına ve en yakın müze müdürlüğüne bildirir. İhbar alan Bakanlık ve müze müdürü bu Kanun hükümlerine göre, en kısa zamanda gerekli işlemleri yapar.</a:t>
            </a:r>
          </a:p>
          <a:p>
            <a:pPr algn="ctr"/>
            <a:endParaRPr lang="tr-TR" sz="2600" b="1" dirty="0" smtClean="0">
              <a:solidFill>
                <a:srgbClr val="C00000"/>
              </a:solidFill>
            </a:endParaRPr>
          </a:p>
          <a:p>
            <a:pPr algn="just">
              <a:buFont typeface="Wingdings" panose="05000000000000000000" pitchFamily="2" charset="2"/>
              <a:buChar char="§"/>
            </a:pPr>
            <a:endParaRPr lang="tr-TR" sz="2600" dirty="0"/>
          </a:p>
          <a:p>
            <a:pPr algn="just">
              <a:buFont typeface="Wingdings" panose="05000000000000000000" pitchFamily="2" charset="2"/>
              <a:buChar char="§"/>
            </a:pPr>
            <a:endParaRPr lang="tr-TR" sz="2600" dirty="0"/>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389815242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250086"/>
            <a:ext cx="9144000" cy="6401753"/>
          </a:xfrm>
          <a:prstGeom prst="rect">
            <a:avLst/>
          </a:prstGeom>
        </p:spPr>
        <p:txBody>
          <a:bodyPr wrap="square">
            <a:spAutoFit/>
          </a:bodyPr>
          <a:lstStyle/>
          <a:p>
            <a:pPr algn="just"/>
            <a:r>
              <a:rPr lang="tr-TR" sz="2400" b="1" dirty="0" smtClean="0">
                <a:solidFill>
                  <a:srgbClr val="FF0000"/>
                </a:solidFill>
                <a:latin typeface="Arial" panose="020B0604020202020204" pitchFamily="34" charset="0"/>
              </a:rPr>
              <a:t>3213</a:t>
            </a:r>
            <a:r>
              <a:rPr lang="tr-TR" sz="2400" dirty="0">
                <a:solidFill>
                  <a:srgbClr val="FF0000"/>
                </a:solidFill>
                <a:latin typeface="Arial" panose="020B0604020202020204" pitchFamily="34" charset="0"/>
              </a:rPr>
              <a:t> </a:t>
            </a:r>
            <a:r>
              <a:rPr lang="tr-TR" sz="2400" b="1" dirty="0" smtClean="0">
                <a:solidFill>
                  <a:srgbClr val="FF0000"/>
                </a:solidFill>
                <a:latin typeface="Arial" panose="020B0604020202020204" pitchFamily="34" charset="0"/>
              </a:rPr>
              <a:t>Maden</a:t>
            </a:r>
            <a:r>
              <a:rPr lang="tr-TR" sz="2400" dirty="0">
                <a:solidFill>
                  <a:srgbClr val="FF0000"/>
                </a:solidFill>
                <a:latin typeface="Arial" panose="020B0604020202020204" pitchFamily="34" charset="0"/>
              </a:rPr>
              <a:t> </a:t>
            </a:r>
            <a:r>
              <a:rPr lang="tr-TR" sz="2400" b="1" dirty="0" smtClean="0">
                <a:solidFill>
                  <a:srgbClr val="FF0000"/>
                </a:solidFill>
                <a:latin typeface="Arial" panose="020B0604020202020204" pitchFamily="34" charset="0"/>
              </a:rPr>
              <a:t>Kanunu</a:t>
            </a:r>
            <a:endParaRPr lang="tr-TR" sz="2400" dirty="0">
              <a:solidFill>
                <a:srgbClr val="FF0000"/>
              </a:solidFill>
              <a:latin typeface="Arial" panose="020B0604020202020204" pitchFamily="34" charset="0"/>
            </a:endParaRPr>
          </a:p>
          <a:p>
            <a:pPr algn="just"/>
            <a:r>
              <a:rPr lang="tr-TR" sz="2000" b="1" dirty="0" smtClean="0">
                <a:latin typeface="Arial" panose="020B0604020202020204" pitchFamily="34" charset="0"/>
              </a:rPr>
              <a:t>59-Köylülerin </a:t>
            </a:r>
            <a:r>
              <a:rPr lang="tr-TR" sz="2000" b="1" dirty="0">
                <a:latin typeface="Arial" panose="020B0604020202020204" pitchFamily="34" charset="0"/>
              </a:rPr>
              <a:t>Zorunlu İhtiyaçlarını Karşılamada Yapı Hammaddelerinde Köy Muhtarının İzin Yetkisi</a:t>
            </a:r>
            <a:r>
              <a:rPr lang="tr-TR" sz="2000" dirty="0" smtClean="0">
                <a:latin typeface="Arial" panose="020B0604020202020204" pitchFamily="34" charset="0"/>
              </a:rPr>
              <a:t>:</a:t>
            </a:r>
          </a:p>
          <a:p>
            <a:pPr algn="just"/>
            <a:r>
              <a:rPr lang="tr-TR" sz="2000" b="1" dirty="0" smtClean="0">
                <a:latin typeface="Arial" panose="020B0604020202020204" pitchFamily="34" charset="0"/>
              </a:rPr>
              <a:t>Madde-12 </a:t>
            </a:r>
            <a:r>
              <a:rPr lang="tr-TR" sz="2000" b="1" dirty="0">
                <a:latin typeface="Arial" panose="020B0604020202020204" pitchFamily="34" charset="0"/>
              </a:rPr>
              <a:t>(Ek fıkra: 10/6/2010-5995/6 </a:t>
            </a:r>
            <a:r>
              <a:rPr lang="tr-TR" sz="2000" b="1" dirty="0" err="1">
                <a:latin typeface="Arial" panose="020B0604020202020204" pitchFamily="34" charset="0"/>
              </a:rPr>
              <a:t>md.</a:t>
            </a:r>
            <a:r>
              <a:rPr lang="tr-TR" sz="2000" b="1" dirty="0">
                <a:latin typeface="Arial" panose="020B0604020202020204" pitchFamily="34" charset="0"/>
              </a:rPr>
              <a:t>) (Değişik fıkra:14/2/2019-7164/12 </a:t>
            </a:r>
            <a:r>
              <a:rPr lang="tr-TR" sz="2000" b="1" dirty="0" err="1">
                <a:latin typeface="Arial" panose="020B0604020202020204" pitchFamily="34" charset="0"/>
              </a:rPr>
              <a:t>md.</a:t>
            </a:r>
            <a:r>
              <a:rPr lang="tr-TR" sz="2000" b="1" dirty="0">
                <a:latin typeface="Arial" panose="020B0604020202020204" pitchFamily="34" charset="0"/>
              </a:rPr>
              <a:t>) </a:t>
            </a:r>
            <a:r>
              <a:rPr lang="tr-TR" sz="2000" dirty="0">
                <a:latin typeface="Arial" panose="020B0604020202020204" pitchFamily="34" charset="0"/>
              </a:rPr>
              <a:t>Ruhsatlı, ancak işletme izni olmadan aynı grupta üretim yapıldığının tespiti hâlinde, faaliyetler durdurularak üretilen madene el konulur. Bu fiili işleyen kişilere, ödenmesi gereken Devlet hakkına ilaveten bu fıkra kapsamında üretilmiş olup el konulan ve/veya el konulma imkânı ortadan kalkmış olan tüm madenin, ocak başı satış bedelinin beş katı tutarında idari para cezası uygulanır. El konulan madenler, mülki idare amirliklerince satılarak bedeli büyükşehir belediyesi olan illerde yatırım izleme ve koordinasyon başkanlığı, diğer illerde il özel idaresi hesabına aktarılır. Bu fıkranın ihlalinin tekrarı hâlinde madenin ocak başı satış bedelinin on katı tutarında idari para cezası uygulanır.</a:t>
            </a:r>
          </a:p>
          <a:p>
            <a:pPr algn="just"/>
            <a:r>
              <a:rPr lang="tr-TR" sz="2000" dirty="0">
                <a:latin typeface="Arial" panose="020B0604020202020204" pitchFamily="34" charset="0"/>
              </a:rPr>
              <a:t>	Ticarî amaç taşımayan ve köylülerin kendi zorunlu ihtiyaçlarını karşılamak üzere köy muhtarının yazılı izni ile üretilip sevk edilen yapı hammaddeleri için bu madde hükmü uygulanmaz. Ruhsat bedeli ve Devlet hakkı alınmaz.</a:t>
            </a:r>
            <a:r>
              <a:rPr lang="tr-TR" sz="2000" baseline="30000" dirty="0">
                <a:latin typeface="Arial" panose="020B0604020202020204" pitchFamily="34" charset="0"/>
              </a:rPr>
              <a:t> (1)</a:t>
            </a:r>
            <a:endParaRPr lang="tr-TR" sz="2000" dirty="0">
              <a:latin typeface="Arial" panose="020B0604020202020204" pitchFamily="34" charset="0"/>
            </a:endParaRPr>
          </a:p>
          <a:p>
            <a:pPr algn="just"/>
            <a:endParaRPr lang="tr-TR" sz="2000" dirty="0">
              <a:latin typeface="Arial" panose="020B0604020202020204" pitchFamily="34" charset="0"/>
            </a:endParaRPr>
          </a:p>
          <a:p>
            <a:pPr algn="just"/>
            <a:endParaRPr lang="tr-TR" sz="2000" b="1" dirty="0" smtClean="0">
              <a:latin typeface="Arial" panose="020B0604020202020204" pitchFamily="34" charset="0"/>
            </a:endParaRPr>
          </a:p>
          <a:p>
            <a:pPr algn="just">
              <a:buFont typeface="Wingdings" panose="05000000000000000000" pitchFamily="2" charset="2"/>
              <a:buChar char="§"/>
            </a:pPr>
            <a:endParaRPr lang="tr-TR" sz="2000" dirty="0">
              <a:latin typeface="Arial" panose="020B0604020202020204" pitchFamily="34" charset="0"/>
            </a:endParaRPr>
          </a:p>
          <a:p>
            <a:pPr algn="just">
              <a:buFont typeface="Wingdings" panose="05000000000000000000" pitchFamily="2" charset="2"/>
              <a:buChar char="§"/>
            </a:pPr>
            <a:endParaRPr lang="tr-TR" sz="2600" dirty="0"/>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386241657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289843"/>
            <a:ext cx="9144000" cy="6063198"/>
          </a:xfrm>
          <a:prstGeom prst="rect">
            <a:avLst/>
          </a:prstGeom>
        </p:spPr>
        <p:txBody>
          <a:bodyPr wrap="square">
            <a:spAutoFit/>
          </a:bodyPr>
          <a:lstStyle/>
          <a:p>
            <a:pPr algn="just"/>
            <a:r>
              <a:rPr lang="tr-TR" sz="1600" b="1" dirty="0" smtClean="0">
                <a:solidFill>
                  <a:srgbClr val="FF0000"/>
                </a:solidFill>
                <a:latin typeface="Arial" panose="020B0604020202020204" pitchFamily="34" charset="0"/>
              </a:rPr>
              <a:t>5355</a:t>
            </a:r>
            <a:r>
              <a:rPr lang="tr-TR" sz="1600" dirty="0">
                <a:solidFill>
                  <a:srgbClr val="FF0000"/>
                </a:solidFill>
                <a:latin typeface="Arial" panose="020B0604020202020204" pitchFamily="34" charset="0"/>
              </a:rPr>
              <a:t> </a:t>
            </a:r>
            <a:r>
              <a:rPr lang="tr-TR" sz="1600" b="1" dirty="0" smtClean="0">
                <a:solidFill>
                  <a:srgbClr val="FF0000"/>
                </a:solidFill>
                <a:latin typeface="Arial" panose="020B0604020202020204" pitchFamily="34" charset="0"/>
              </a:rPr>
              <a:t>Mahalli</a:t>
            </a:r>
            <a:r>
              <a:rPr lang="tr-TR" sz="1600" dirty="0">
                <a:solidFill>
                  <a:srgbClr val="FF0000"/>
                </a:solidFill>
                <a:latin typeface="Arial" panose="020B0604020202020204" pitchFamily="34" charset="0"/>
              </a:rPr>
              <a:t> </a:t>
            </a:r>
            <a:r>
              <a:rPr lang="tr-TR" sz="1600" b="1" dirty="0" smtClean="0">
                <a:solidFill>
                  <a:srgbClr val="FF0000"/>
                </a:solidFill>
                <a:latin typeface="Arial" panose="020B0604020202020204" pitchFamily="34" charset="0"/>
              </a:rPr>
              <a:t>İdare</a:t>
            </a:r>
            <a:r>
              <a:rPr lang="tr-TR" sz="1600" dirty="0">
                <a:solidFill>
                  <a:srgbClr val="FF0000"/>
                </a:solidFill>
                <a:latin typeface="Arial" panose="020B0604020202020204" pitchFamily="34" charset="0"/>
              </a:rPr>
              <a:t> </a:t>
            </a:r>
            <a:r>
              <a:rPr lang="tr-TR" sz="1600" b="1" dirty="0" smtClean="0">
                <a:solidFill>
                  <a:srgbClr val="FF0000"/>
                </a:solidFill>
                <a:latin typeface="Arial" panose="020B0604020202020204" pitchFamily="34" charset="0"/>
              </a:rPr>
              <a:t>Birlikleri</a:t>
            </a:r>
            <a:r>
              <a:rPr lang="tr-TR" sz="1600" dirty="0">
                <a:solidFill>
                  <a:srgbClr val="FF0000"/>
                </a:solidFill>
                <a:latin typeface="Arial" panose="020B0604020202020204" pitchFamily="34" charset="0"/>
              </a:rPr>
              <a:t> </a:t>
            </a:r>
            <a:r>
              <a:rPr lang="tr-TR" sz="1600" b="1" dirty="0" smtClean="0">
                <a:solidFill>
                  <a:srgbClr val="FF0000"/>
                </a:solidFill>
                <a:latin typeface="Arial" panose="020B0604020202020204" pitchFamily="34" charset="0"/>
              </a:rPr>
              <a:t>Kanunu</a:t>
            </a:r>
            <a:endParaRPr lang="tr-TR" sz="1600" dirty="0">
              <a:solidFill>
                <a:srgbClr val="FF0000"/>
              </a:solidFill>
              <a:latin typeface="Arial" panose="020B0604020202020204" pitchFamily="34" charset="0"/>
            </a:endParaRPr>
          </a:p>
          <a:p>
            <a:pPr algn="just"/>
            <a:endParaRPr lang="tr-TR" altLang="tr-TR" sz="1600" b="1" dirty="0">
              <a:solidFill>
                <a:srgbClr val="FF0000"/>
              </a:solidFill>
              <a:latin typeface="Arial" panose="020B0604020202020204" pitchFamily="34" charset="0"/>
            </a:endParaRPr>
          </a:p>
          <a:p>
            <a:pPr algn="just"/>
            <a:r>
              <a:rPr lang="tr-TR" sz="1600" b="1" smtClean="0">
                <a:latin typeface="Arial" panose="020B0604020202020204" pitchFamily="34" charset="0"/>
              </a:rPr>
              <a:t>60-Mahalli </a:t>
            </a:r>
            <a:r>
              <a:rPr lang="tr-TR" sz="1600" b="1" dirty="0">
                <a:latin typeface="Arial" panose="020B0604020202020204" pitchFamily="34" charset="0"/>
              </a:rPr>
              <a:t>İdareler Birlik Başkanı, Birliği Meclis ve Encümen Üyesi Olma Yetkisi:</a:t>
            </a:r>
            <a:endParaRPr lang="tr-TR" sz="1600" dirty="0">
              <a:latin typeface="Arial" panose="020B0604020202020204" pitchFamily="34" charset="0"/>
            </a:endParaRPr>
          </a:p>
          <a:p>
            <a:pPr algn="just"/>
            <a:r>
              <a:rPr lang="tr-TR" sz="1600" b="1" dirty="0" smtClean="0">
                <a:latin typeface="Arial" panose="020B0604020202020204" pitchFamily="34" charset="0"/>
              </a:rPr>
              <a:t>Madde </a:t>
            </a:r>
            <a:r>
              <a:rPr lang="tr-TR" sz="1600" b="1" dirty="0">
                <a:latin typeface="Arial" panose="020B0604020202020204" pitchFamily="34" charset="0"/>
              </a:rPr>
              <a:t>8- </a:t>
            </a:r>
            <a:r>
              <a:rPr lang="tr-TR" sz="1600" dirty="0">
                <a:latin typeface="Arial" panose="020B0604020202020204" pitchFamily="34" charset="0"/>
              </a:rPr>
              <a:t>Birlik meclisi, birliğin karar organıdır ve birlik üyesi mahallî idarelerin meclislerinin kendi üyeleri veya belediye meclis üyeliğine seçilmeyi haiz kişiler arasından, birlik tüzüğünde belirlenen sayıda ve gizli oyla seçecekleri üyelerden oluşur. Ancak dışarıdan seçileceklerin sayısı mahalli idare meclisinden seçileceklerin üçte birini geçemez. Asıl üye sayısının yarısı kadar yedek üye seçilir. Birliğin üyesi olan il özel idaresi için vali, belediye için belediye başkanı ve </a:t>
            </a:r>
            <a:r>
              <a:rPr lang="tr-TR" sz="1600" b="1" dirty="0">
                <a:latin typeface="Arial" panose="020B0604020202020204" pitchFamily="34" charset="0"/>
              </a:rPr>
              <a:t>köy için muhtar, birlik meclisinin doğal üyesidir.</a:t>
            </a:r>
            <a:r>
              <a:rPr lang="tr-TR" sz="1600" dirty="0">
                <a:latin typeface="Arial" panose="020B0604020202020204" pitchFamily="34" charset="0"/>
              </a:rPr>
              <a:t> Birlik meclisinde bunların dışında doğal üye bulunmaz. Meclis üye tam sayısına doğal üyeler de dâhildir. Vali ve belediye başkanı birlik meclisinde kendisini temsil etmek üzere meclis üyelerinden birine yetki verebilir. Üye mahallî idarelerden herhangi birinin birlik meclisindeki asıl üyeliklerinde boşalma olursa, birlik başkanı o mahallî idarenin yedek üyelerini göreve çağırır. Çağrılacak yedek üye kalmadığı takdirde üye mahallî idarelerin meclisleri, ilk toplantılarında yeniden yedek üye seçimi yapar. Birlik meclisinin feshedilmesi durumunda yeniden asıl ve yedek üye seçimi yapılır. Bu üyeler kalan süreyi tamamlar. İl özel idaresi, belediye ve köy idarelerindeki görevleri sona erenlerin birlik meclisi üyeliği de sona </a:t>
            </a:r>
            <a:r>
              <a:rPr lang="tr-TR" sz="1600" dirty="0" err="1" smtClean="0">
                <a:latin typeface="Arial" panose="020B0604020202020204" pitchFamily="34" charset="0"/>
              </a:rPr>
              <a:t>erer.Birlik</a:t>
            </a:r>
            <a:r>
              <a:rPr lang="tr-TR" sz="1600" dirty="0" smtClean="0">
                <a:latin typeface="Arial" panose="020B0604020202020204" pitchFamily="34" charset="0"/>
              </a:rPr>
              <a:t> </a:t>
            </a:r>
            <a:r>
              <a:rPr lang="tr-TR" sz="1600" dirty="0">
                <a:latin typeface="Arial" panose="020B0604020202020204" pitchFamily="34" charset="0"/>
              </a:rPr>
              <a:t>meclisi üyeliği, üyeliğin düşmesini gerektiren bir sebeple sona erenler, bir sonraki dönemde birlik meclisi üyeliğine seçilemezler. Birlik tüzüğünde, üye mahallî idarelerin birlik meclisinde nüfus ve katılım payı oranına göre temsil edilmesine dair esas getirilebilir. Birlik başkanı aynı zamanda birlik meclisinin de başkanıdır.</a:t>
            </a:r>
          </a:p>
          <a:p>
            <a:pPr algn="just"/>
            <a:r>
              <a:rPr lang="tr-TR" sz="1600" b="1" dirty="0">
                <a:latin typeface="Arial" panose="020B0604020202020204" pitchFamily="34" charset="0"/>
              </a:rPr>
              <a:t> </a:t>
            </a:r>
            <a:endParaRPr lang="tr-TR" sz="1600" dirty="0">
              <a:latin typeface="Arial" panose="020B0604020202020204" pitchFamily="34" charset="0"/>
            </a:endParaRPr>
          </a:p>
          <a:p>
            <a:pPr algn="just">
              <a:buFont typeface="Wingdings" panose="05000000000000000000" pitchFamily="2" charset="2"/>
              <a:buChar char="§"/>
            </a:pPr>
            <a:endParaRPr lang="tr-TR" sz="2600" dirty="0"/>
          </a:p>
          <a:p>
            <a:pPr algn="just">
              <a:buFont typeface="Wingdings" panose="05000000000000000000" pitchFamily="2" charset="2"/>
              <a:buChar char="§"/>
            </a:pPr>
            <a:endParaRPr lang="tr-TR" sz="2600" dirty="0"/>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364430982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448869"/>
            <a:ext cx="9144000" cy="5416868"/>
          </a:xfrm>
          <a:prstGeom prst="rect">
            <a:avLst/>
          </a:prstGeom>
        </p:spPr>
        <p:txBody>
          <a:bodyPr wrap="square">
            <a:spAutoFit/>
          </a:bodyPr>
          <a:lstStyle/>
          <a:p>
            <a:pPr algn="just"/>
            <a:r>
              <a:rPr lang="tr-TR" sz="2000" b="1" dirty="0" smtClean="0">
                <a:solidFill>
                  <a:srgbClr val="FF0000"/>
                </a:solidFill>
                <a:latin typeface="Arial" panose="020B0604020202020204" pitchFamily="34" charset="0"/>
              </a:rPr>
              <a:t>5355</a:t>
            </a:r>
            <a:r>
              <a:rPr lang="tr-TR" sz="2000" dirty="0">
                <a:solidFill>
                  <a:srgbClr val="FF0000"/>
                </a:solidFill>
                <a:latin typeface="Arial" panose="020B0604020202020204" pitchFamily="34" charset="0"/>
              </a:rPr>
              <a:t> </a:t>
            </a:r>
            <a:r>
              <a:rPr lang="tr-TR" sz="2000" b="1" dirty="0" smtClean="0">
                <a:solidFill>
                  <a:srgbClr val="FF0000"/>
                </a:solidFill>
                <a:latin typeface="Arial" panose="020B0604020202020204" pitchFamily="34" charset="0"/>
              </a:rPr>
              <a:t>Mahalli</a:t>
            </a:r>
            <a:r>
              <a:rPr lang="tr-TR" sz="2000" dirty="0">
                <a:solidFill>
                  <a:srgbClr val="FF0000"/>
                </a:solidFill>
                <a:latin typeface="Arial" panose="020B0604020202020204" pitchFamily="34" charset="0"/>
              </a:rPr>
              <a:t> </a:t>
            </a:r>
            <a:r>
              <a:rPr lang="tr-TR" sz="2000" b="1" dirty="0" smtClean="0">
                <a:solidFill>
                  <a:srgbClr val="FF0000"/>
                </a:solidFill>
                <a:latin typeface="Arial" panose="020B0604020202020204" pitchFamily="34" charset="0"/>
              </a:rPr>
              <a:t>İdare</a:t>
            </a:r>
            <a:r>
              <a:rPr lang="tr-TR" sz="2000" dirty="0">
                <a:solidFill>
                  <a:srgbClr val="FF0000"/>
                </a:solidFill>
                <a:latin typeface="Arial" panose="020B0604020202020204" pitchFamily="34" charset="0"/>
              </a:rPr>
              <a:t> </a:t>
            </a:r>
            <a:r>
              <a:rPr lang="tr-TR" sz="2000" b="1" dirty="0" smtClean="0">
                <a:solidFill>
                  <a:srgbClr val="FF0000"/>
                </a:solidFill>
                <a:latin typeface="Arial" panose="020B0604020202020204" pitchFamily="34" charset="0"/>
              </a:rPr>
              <a:t>Birlikleri</a:t>
            </a:r>
            <a:r>
              <a:rPr lang="tr-TR" sz="2000" dirty="0">
                <a:solidFill>
                  <a:srgbClr val="FF0000"/>
                </a:solidFill>
                <a:latin typeface="Arial" panose="020B0604020202020204" pitchFamily="34" charset="0"/>
              </a:rPr>
              <a:t> </a:t>
            </a:r>
            <a:r>
              <a:rPr lang="tr-TR" sz="2000" b="1" dirty="0" smtClean="0">
                <a:solidFill>
                  <a:srgbClr val="FF0000"/>
                </a:solidFill>
                <a:latin typeface="Arial" panose="020B0604020202020204" pitchFamily="34" charset="0"/>
              </a:rPr>
              <a:t>Kanunu</a:t>
            </a:r>
            <a:endParaRPr lang="tr-TR" sz="2000" dirty="0">
              <a:latin typeface="Arial" panose="020B0604020202020204" pitchFamily="34" charset="0"/>
            </a:endParaRPr>
          </a:p>
          <a:p>
            <a:pPr algn="just"/>
            <a:r>
              <a:rPr lang="tr-TR" sz="2000" b="1" dirty="0">
                <a:latin typeface="Arial" panose="020B0604020202020204" pitchFamily="34" charset="0"/>
              </a:rPr>
              <a:t> </a:t>
            </a:r>
            <a:endParaRPr lang="tr-TR" sz="2000" dirty="0">
              <a:latin typeface="Arial" panose="020B0604020202020204" pitchFamily="34" charset="0"/>
            </a:endParaRPr>
          </a:p>
          <a:p>
            <a:pPr algn="just"/>
            <a:r>
              <a:rPr lang="tr-TR" sz="2000" b="1" dirty="0" smtClean="0">
                <a:latin typeface="Arial" panose="020B0604020202020204" pitchFamily="34" charset="0"/>
              </a:rPr>
              <a:t>61-Köylere </a:t>
            </a:r>
            <a:r>
              <a:rPr lang="tr-TR" sz="2000" b="1" dirty="0">
                <a:latin typeface="Arial" panose="020B0604020202020204" pitchFamily="34" charset="0"/>
              </a:rPr>
              <a:t>Hizmet Götürme Birliği Meclis ve Encümen Üyesi Olma Yetkisi:</a:t>
            </a:r>
            <a:endParaRPr lang="tr-TR" sz="2000" dirty="0">
              <a:latin typeface="Arial" panose="020B0604020202020204" pitchFamily="34" charset="0"/>
            </a:endParaRPr>
          </a:p>
          <a:p>
            <a:pPr algn="just"/>
            <a:r>
              <a:rPr lang="tr-TR" sz="2000" b="1" dirty="0" smtClean="0">
                <a:latin typeface="Arial" panose="020B0604020202020204" pitchFamily="34" charset="0"/>
              </a:rPr>
              <a:t>Madde </a:t>
            </a:r>
            <a:r>
              <a:rPr lang="tr-TR" sz="2000" b="1" dirty="0">
                <a:latin typeface="Arial" panose="020B0604020202020204" pitchFamily="34" charset="0"/>
              </a:rPr>
              <a:t>18- (Değişik birinci cümle: 29/12/2005 - 5445/1 </a:t>
            </a:r>
            <a:r>
              <a:rPr lang="tr-TR" sz="2000" b="1" dirty="0" err="1">
                <a:latin typeface="Arial" panose="020B0604020202020204" pitchFamily="34" charset="0"/>
              </a:rPr>
              <a:t>md.</a:t>
            </a:r>
            <a:r>
              <a:rPr lang="tr-TR" sz="2000" b="1" dirty="0">
                <a:latin typeface="Arial" panose="020B0604020202020204" pitchFamily="34" charset="0"/>
              </a:rPr>
              <a:t>) </a:t>
            </a:r>
            <a:r>
              <a:rPr lang="tr-TR" sz="2000" dirty="0">
                <a:latin typeface="Arial" panose="020B0604020202020204" pitchFamily="34" charset="0"/>
              </a:rPr>
              <a:t>İlçelerde, tarım ürünlerinin pazarlanması hariç olmak üzere, yol, su, kanalizasyon ve benzeri altyapı tesisleri ile köylere ait diğer hizmetlerin yürütülmesine yardımcı olmak, bizzat yapmak, yaptırmak ve kırsal kalkınmayı sağlamak üzere, tüm köylerin iştiraki ile o ilçenin adını taşıyan, köylere hizmet götürme birliği kurulabilir. </a:t>
            </a:r>
            <a:r>
              <a:rPr lang="tr-TR" sz="2000" dirty="0" smtClean="0">
                <a:latin typeface="Arial" panose="020B0604020202020204" pitchFamily="34" charset="0"/>
              </a:rPr>
              <a:t>Cumhurbaşkanı, </a:t>
            </a:r>
            <a:r>
              <a:rPr lang="tr-TR" sz="2000" dirty="0">
                <a:latin typeface="Arial" panose="020B0604020202020204" pitchFamily="34" charset="0"/>
              </a:rPr>
              <a:t>bu konuda genel izin vermeye yetkilidir. Birlik başkanı merkez ilçelerde vali veya görevlendireceği vali yardımcısı, diğer ilçelerde kaymakamdır. Köylere hizmet götürme birliğinin meclisi, birlik başkanı başkanlığında, birliğe üye köylerin muhtarları ve o ilçeden seçilen il genel meclisi üyelerinden oluşur. Köylere hizmet götürme birliğinin encümeni birlik başkanının başkanlığında, meclisin kendi üyeleri arasından gizli oyla seçeceği iki il genel meclisi üyesi ve iki </a:t>
            </a:r>
            <a:r>
              <a:rPr lang="tr-TR" sz="2000" b="1" dirty="0">
                <a:latin typeface="Arial" panose="020B0604020202020204" pitchFamily="34" charset="0"/>
              </a:rPr>
              <a:t>köy muhtarı </a:t>
            </a:r>
            <a:r>
              <a:rPr lang="tr-TR" sz="2000" dirty="0">
                <a:latin typeface="Arial" panose="020B0604020202020204" pitchFamily="34" charset="0"/>
              </a:rPr>
              <a:t>olmak üzere beş kişiden oluşur.</a:t>
            </a:r>
          </a:p>
          <a:p>
            <a:pPr algn="just">
              <a:buFont typeface="Wingdings" panose="05000000000000000000" pitchFamily="2" charset="2"/>
              <a:buChar char="§"/>
            </a:pPr>
            <a:endParaRPr lang="tr-TR" sz="2000" dirty="0">
              <a:latin typeface="Arial" panose="020B0604020202020204" pitchFamily="34" charset="0"/>
            </a:endParaRPr>
          </a:p>
          <a:p>
            <a:pPr algn="just">
              <a:buFont typeface="Wingdings" panose="05000000000000000000" pitchFamily="2" charset="2"/>
              <a:buChar char="§"/>
            </a:pPr>
            <a:endParaRPr lang="tr-TR" sz="2600" dirty="0"/>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60389609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448869"/>
            <a:ext cx="9144000" cy="5447645"/>
          </a:xfrm>
          <a:prstGeom prst="rect">
            <a:avLst/>
          </a:prstGeom>
        </p:spPr>
        <p:txBody>
          <a:bodyPr wrap="square">
            <a:spAutoFit/>
          </a:bodyPr>
          <a:lstStyle/>
          <a:p>
            <a:pPr algn="just"/>
            <a:endParaRPr lang="tr-TR" sz="1600" dirty="0">
              <a:solidFill>
                <a:srgbClr val="FF0000"/>
              </a:solidFill>
              <a:latin typeface="Arial" panose="020B0604020202020204" pitchFamily="34" charset="0"/>
            </a:endParaRPr>
          </a:p>
          <a:p>
            <a:pPr algn="just"/>
            <a:r>
              <a:rPr lang="tr-TR" sz="2800" b="1" dirty="0" smtClean="0">
                <a:solidFill>
                  <a:srgbClr val="FF0000"/>
                </a:solidFill>
                <a:latin typeface="Arial" panose="020B0604020202020204" pitchFamily="34" charset="0"/>
              </a:rPr>
              <a:t>3628</a:t>
            </a:r>
            <a:r>
              <a:rPr lang="tr-TR" sz="2800" dirty="0">
                <a:solidFill>
                  <a:srgbClr val="FF0000"/>
                </a:solidFill>
                <a:latin typeface="Arial" panose="020B0604020202020204" pitchFamily="34" charset="0"/>
              </a:rPr>
              <a:t> </a:t>
            </a:r>
            <a:r>
              <a:rPr lang="tr-TR" sz="2800" b="1" dirty="0" smtClean="0">
                <a:solidFill>
                  <a:srgbClr val="FF0000"/>
                </a:solidFill>
                <a:latin typeface="Arial" panose="020B0604020202020204" pitchFamily="34" charset="0"/>
              </a:rPr>
              <a:t>Mal </a:t>
            </a:r>
            <a:r>
              <a:rPr lang="tr-TR" sz="2800" b="1" dirty="0">
                <a:solidFill>
                  <a:srgbClr val="FF0000"/>
                </a:solidFill>
                <a:latin typeface="Arial" panose="020B0604020202020204" pitchFamily="34" charset="0"/>
              </a:rPr>
              <a:t>Bildiriminde Bulunulması, Rüşvet Ve </a:t>
            </a:r>
            <a:r>
              <a:rPr lang="tr-TR" sz="2800" b="1" dirty="0" smtClean="0">
                <a:solidFill>
                  <a:srgbClr val="FF0000"/>
                </a:solidFill>
                <a:latin typeface="Arial" panose="020B0604020202020204" pitchFamily="34" charset="0"/>
              </a:rPr>
              <a:t>Yolsuzluklarla </a:t>
            </a:r>
            <a:r>
              <a:rPr lang="tr-TR" sz="2800" b="1" dirty="0">
                <a:solidFill>
                  <a:srgbClr val="FF0000"/>
                </a:solidFill>
                <a:latin typeface="Arial" panose="020B0604020202020204" pitchFamily="34" charset="0"/>
              </a:rPr>
              <a:t>Mücadele Kanunu</a:t>
            </a:r>
            <a:endParaRPr lang="tr-TR" sz="2800" dirty="0">
              <a:solidFill>
                <a:srgbClr val="FF0000"/>
              </a:solidFill>
              <a:latin typeface="Arial" panose="020B0604020202020204" pitchFamily="34" charset="0"/>
            </a:endParaRPr>
          </a:p>
          <a:p>
            <a:pPr algn="just"/>
            <a:endParaRPr lang="tr-TR" sz="2800" b="1" dirty="0">
              <a:latin typeface="Arial" panose="020B0604020202020204" pitchFamily="34" charset="0"/>
            </a:endParaRPr>
          </a:p>
          <a:p>
            <a:pPr algn="just"/>
            <a:r>
              <a:rPr lang="tr-TR" sz="2800" b="1" dirty="0" smtClean="0">
                <a:latin typeface="Arial" panose="020B0604020202020204" pitchFamily="34" charset="0"/>
              </a:rPr>
              <a:t>62-Mal </a:t>
            </a:r>
            <a:r>
              <a:rPr lang="tr-TR" sz="2800" b="1" dirty="0">
                <a:latin typeface="Arial" panose="020B0604020202020204" pitchFamily="34" charset="0"/>
              </a:rPr>
              <a:t>Bildiriminde Bulunma Zorunluluğu Olmama Yetkisi:</a:t>
            </a:r>
            <a:endParaRPr lang="tr-TR" sz="2800" dirty="0">
              <a:latin typeface="Arial" panose="020B0604020202020204" pitchFamily="34" charset="0"/>
            </a:endParaRPr>
          </a:p>
          <a:p>
            <a:pPr algn="just"/>
            <a:r>
              <a:rPr lang="tr-TR" sz="2800" b="1" dirty="0">
                <a:latin typeface="Arial" panose="020B0604020202020204" pitchFamily="34" charset="0"/>
              </a:rPr>
              <a:t>Madde 2 – </a:t>
            </a:r>
            <a:r>
              <a:rPr lang="tr-TR" sz="2800" dirty="0" smtClean="0">
                <a:latin typeface="Arial" panose="020B0604020202020204" pitchFamily="34" charset="0"/>
              </a:rPr>
              <a:t>a) Her tür seçimle iş başına gelen kamu görevlileri ile </a:t>
            </a:r>
            <a:r>
              <a:rPr lang="x-none" sz="2800" smtClean="0">
                <a:latin typeface="Arial" panose="020B0604020202020204" pitchFamily="34" charset="0"/>
              </a:rPr>
              <a:t>Cumhurbaşkanı yardımcıları ve bakanlar</a:t>
            </a:r>
            <a:r>
              <a:rPr lang="tr-TR" sz="2800" dirty="0" smtClean="0">
                <a:latin typeface="Arial" panose="020B0604020202020204" pitchFamily="34" charset="0"/>
              </a:rPr>
              <a:t> </a:t>
            </a:r>
            <a:r>
              <a:rPr lang="tr-TR" sz="2800" b="1" dirty="0" smtClean="0">
                <a:latin typeface="Arial" panose="020B0604020202020204" pitchFamily="34" charset="0"/>
              </a:rPr>
              <a:t>(</a:t>
            </a:r>
            <a:r>
              <a:rPr lang="tr-TR" sz="2800" b="1" dirty="0">
                <a:latin typeface="Arial" panose="020B0604020202020204" pitchFamily="34" charset="0"/>
              </a:rPr>
              <a:t>Muhtarlar ve ihtiyar heyeti üyeleri hariç)</a:t>
            </a:r>
          </a:p>
          <a:p>
            <a:pPr algn="just"/>
            <a:r>
              <a:rPr lang="tr-TR" sz="2800" b="1" dirty="0">
                <a:latin typeface="Arial" panose="020B0604020202020204" pitchFamily="34" charset="0"/>
              </a:rPr>
              <a:t> </a:t>
            </a:r>
          </a:p>
          <a:p>
            <a:pPr algn="just"/>
            <a:endParaRPr lang="tr-TR" sz="2800" dirty="0">
              <a:latin typeface="Arial" panose="020B0604020202020204" pitchFamily="34" charset="0"/>
            </a:endParaRPr>
          </a:p>
          <a:p>
            <a:pPr algn="just">
              <a:buFont typeface="Wingdings" panose="05000000000000000000" pitchFamily="2" charset="2"/>
              <a:buChar char="§"/>
            </a:pPr>
            <a:endParaRPr lang="tr-TR" sz="2600" dirty="0"/>
          </a:p>
          <a:p>
            <a:pPr algn="just">
              <a:buFont typeface="Wingdings" panose="05000000000000000000" pitchFamily="2" charset="2"/>
              <a:buChar char="§"/>
            </a:pPr>
            <a:endParaRPr lang="tr-TR" sz="2600" dirty="0"/>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377103519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329599"/>
            <a:ext cx="9144000" cy="6247864"/>
          </a:xfrm>
          <a:prstGeom prst="rect">
            <a:avLst/>
          </a:prstGeom>
        </p:spPr>
        <p:txBody>
          <a:bodyPr wrap="square">
            <a:spAutoFit/>
          </a:bodyPr>
          <a:lstStyle/>
          <a:p>
            <a:pPr algn="just"/>
            <a:endParaRPr lang="tr-TR" sz="2000" dirty="0">
              <a:solidFill>
                <a:srgbClr val="FF0000"/>
              </a:solidFill>
              <a:latin typeface="Arial" panose="020B0604020202020204" pitchFamily="34" charset="0"/>
            </a:endParaRPr>
          </a:p>
          <a:p>
            <a:pPr algn="just"/>
            <a:r>
              <a:rPr lang="tr-TR" sz="2000" b="1" dirty="0" smtClean="0">
                <a:solidFill>
                  <a:srgbClr val="FF0000"/>
                </a:solidFill>
                <a:latin typeface="Arial" panose="020B0604020202020204" pitchFamily="34" charset="0"/>
              </a:rPr>
              <a:t>4342</a:t>
            </a:r>
            <a:r>
              <a:rPr lang="tr-TR" sz="2000" dirty="0">
                <a:solidFill>
                  <a:srgbClr val="FF0000"/>
                </a:solidFill>
                <a:latin typeface="Arial" panose="020B0604020202020204" pitchFamily="34" charset="0"/>
              </a:rPr>
              <a:t> </a:t>
            </a:r>
            <a:r>
              <a:rPr lang="tr-TR" sz="2000" b="1" dirty="0" smtClean="0">
                <a:solidFill>
                  <a:srgbClr val="FF0000"/>
                </a:solidFill>
                <a:latin typeface="Arial" panose="020B0604020202020204" pitchFamily="34" charset="0"/>
              </a:rPr>
              <a:t>Mera Kanunu</a:t>
            </a:r>
          </a:p>
          <a:p>
            <a:pPr algn="just"/>
            <a:endParaRPr lang="tr-TR" sz="2000" dirty="0">
              <a:latin typeface="Arial" panose="020B0604020202020204" pitchFamily="34" charset="0"/>
            </a:endParaRPr>
          </a:p>
          <a:p>
            <a:pPr algn="just"/>
            <a:r>
              <a:rPr lang="tr-TR" sz="2000" b="1" dirty="0" smtClean="0">
                <a:latin typeface="Arial" panose="020B0604020202020204" pitchFamily="34" charset="0"/>
              </a:rPr>
              <a:t>63-Mera </a:t>
            </a:r>
            <a:r>
              <a:rPr lang="tr-TR" sz="2000" b="1" dirty="0">
                <a:latin typeface="Arial" panose="020B0604020202020204" pitchFamily="34" charset="0"/>
              </a:rPr>
              <a:t>Teknik Ekiplerinde Görev Alma Yetkisi:</a:t>
            </a:r>
            <a:endParaRPr lang="tr-TR" sz="2000" dirty="0">
              <a:latin typeface="Arial" panose="020B0604020202020204" pitchFamily="34" charset="0"/>
            </a:endParaRPr>
          </a:p>
          <a:p>
            <a:pPr algn="just"/>
            <a:r>
              <a:rPr lang="tr-TR" sz="2000" b="1" dirty="0" smtClean="0">
                <a:latin typeface="Arial" panose="020B0604020202020204" pitchFamily="34" charset="0"/>
              </a:rPr>
              <a:t>Madde </a:t>
            </a:r>
            <a:r>
              <a:rPr lang="tr-TR" sz="2000" b="1" dirty="0">
                <a:latin typeface="Arial" panose="020B0604020202020204" pitchFamily="34" charset="0"/>
              </a:rPr>
              <a:t>6 </a:t>
            </a:r>
            <a:r>
              <a:rPr lang="tr-TR" sz="2000" b="1" dirty="0" smtClean="0">
                <a:latin typeface="Arial" panose="020B0604020202020204" pitchFamily="34" charset="0"/>
              </a:rPr>
              <a:t>–(Değişik dördüncü fıkra: 27/5/2004-5178/1 </a:t>
            </a:r>
            <a:r>
              <a:rPr lang="tr-TR" sz="2000" b="1" dirty="0" err="1" smtClean="0">
                <a:latin typeface="Arial" panose="020B0604020202020204" pitchFamily="34" charset="0"/>
              </a:rPr>
              <a:t>md.</a:t>
            </a:r>
            <a:r>
              <a:rPr lang="tr-TR" sz="2000" b="1" dirty="0" smtClean="0">
                <a:latin typeface="Arial" panose="020B0604020202020204" pitchFamily="34" charset="0"/>
              </a:rPr>
              <a:t>) </a:t>
            </a:r>
            <a:r>
              <a:rPr lang="tr-TR" sz="2000" dirty="0" smtClean="0">
                <a:latin typeface="Arial" panose="020B0604020202020204" pitchFamily="34" charset="0"/>
              </a:rPr>
              <a:t>Bu ekipler; Bakanlık il veya ilçe müdürlüğünden bir ziraat mühendisi, Köy Hizmetleri İl Müdürlüğünden bir ziraat mühendisi veya teknik eleman, Kadastro Müdürlüğünden bir teknik eleman, Millî Emlak Müdürlüğünden bir temsilci, orman içi, orman kenarı ve orman üst sınırı meraları ile ilgili olarak bir orman mühendisi, 22.11.1984 tarihli ve 3083 sayılı Sulama Alanlarında Arazi Düzenlemesine Dair Tarım Reformu Kanununun uygulama alanlarında Tarım Reformu Teşkilatından bir ziraat mühendisi ile meradan yararlanan </a:t>
            </a:r>
            <a:r>
              <a:rPr lang="tr-TR" sz="2000" b="1" dirty="0" smtClean="0">
                <a:latin typeface="Arial" panose="020B0604020202020204" pitchFamily="34" charset="0"/>
              </a:rPr>
              <a:t>köy ise köyün muhtarı,</a:t>
            </a:r>
            <a:r>
              <a:rPr lang="tr-TR" sz="2000" dirty="0" smtClean="0">
                <a:latin typeface="Arial" panose="020B0604020202020204" pitchFamily="34" charset="0"/>
              </a:rPr>
              <a:t> belediye ise belediye temsilcisi ile komisyonun teklifi ve valinin onayı ile seçilen iki mahallî bilirkişiden oluşur.</a:t>
            </a:r>
            <a:endParaRPr lang="tr-TR" sz="2000" dirty="0" smtClean="0">
              <a:latin typeface="Arial" panose="020B0604020202020204" pitchFamily="34" charset="0"/>
            </a:endParaRPr>
          </a:p>
          <a:p>
            <a:pPr algn="just"/>
            <a:r>
              <a:rPr lang="tr-TR" sz="2000" b="1" dirty="0" smtClean="0">
                <a:latin typeface="Arial" panose="020B0604020202020204" pitchFamily="34" charset="0"/>
              </a:rPr>
              <a:t>*Mahallede belediye yetkisinde</a:t>
            </a:r>
            <a:endParaRPr lang="tr-TR" sz="2000" b="1" dirty="0">
              <a:latin typeface="Arial" panose="020B0604020202020204" pitchFamily="34" charset="0"/>
            </a:endParaRPr>
          </a:p>
          <a:p>
            <a:pPr algn="just"/>
            <a:r>
              <a:rPr lang="tr-TR" sz="2000" dirty="0">
                <a:latin typeface="Arial" panose="020B0604020202020204" pitchFamily="34" charset="0"/>
              </a:rPr>
              <a:t> </a:t>
            </a:r>
          </a:p>
          <a:p>
            <a:pPr algn="just"/>
            <a:endParaRPr lang="tr-TR" sz="2800" dirty="0">
              <a:latin typeface="Arial" panose="020B0604020202020204" pitchFamily="34" charset="0"/>
            </a:endParaRPr>
          </a:p>
          <a:p>
            <a:pPr algn="just">
              <a:buFont typeface="Wingdings" panose="05000000000000000000" pitchFamily="2" charset="2"/>
              <a:buChar char="§"/>
            </a:pPr>
            <a:endParaRPr lang="tr-TR" sz="2600" dirty="0"/>
          </a:p>
          <a:p>
            <a:pPr algn="just">
              <a:buFont typeface="Wingdings" panose="05000000000000000000" pitchFamily="2" charset="2"/>
              <a:buChar char="§"/>
            </a:pPr>
            <a:endParaRPr lang="tr-TR" sz="2600" dirty="0"/>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33084551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139399"/>
            <a:ext cx="9144000" cy="6629507"/>
          </a:xfrm>
          <a:prstGeom prst="rect">
            <a:avLst/>
          </a:prstGeom>
        </p:spPr>
        <p:txBody>
          <a:bodyPr wrap="square">
            <a:spAutoFit/>
          </a:bodyPr>
          <a:lstStyle/>
          <a:p>
            <a:pPr marL="0" lvl="1" indent="0" algn="just">
              <a:buClr>
                <a:srgbClr val="002060"/>
              </a:buClr>
            </a:pPr>
            <a:r>
              <a:rPr lang="tr-TR" sz="2400" b="1" dirty="0" smtClean="0">
                <a:solidFill>
                  <a:srgbClr val="FF0000"/>
                </a:solidFill>
                <a:latin typeface="Arial" panose="020B0604020202020204" pitchFamily="34" charset="0"/>
              </a:rPr>
              <a:t>5490 </a:t>
            </a:r>
            <a:r>
              <a:rPr lang="tr-TR" sz="2400" b="1" dirty="0">
                <a:solidFill>
                  <a:srgbClr val="FF0000"/>
                </a:solidFill>
                <a:latin typeface="Arial" panose="020B0604020202020204" pitchFamily="34" charset="0"/>
              </a:rPr>
              <a:t>Sayılı Nüfus Hizmetleri </a:t>
            </a:r>
            <a:r>
              <a:rPr lang="tr-TR" sz="2400" b="1" dirty="0" smtClean="0">
                <a:solidFill>
                  <a:srgbClr val="FF0000"/>
                </a:solidFill>
                <a:latin typeface="Arial" panose="020B0604020202020204" pitchFamily="34" charset="0"/>
              </a:rPr>
              <a:t>Kanunu</a:t>
            </a:r>
          </a:p>
          <a:p>
            <a:pPr marL="0" lvl="1" indent="0" algn="just">
              <a:buClr>
                <a:srgbClr val="002060"/>
              </a:buClr>
            </a:pPr>
            <a:endParaRPr lang="tr-TR" sz="2400" b="1" dirty="0" smtClean="0">
              <a:solidFill>
                <a:srgbClr val="FF0000"/>
              </a:solidFill>
              <a:latin typeface="Arial" panose="020B0604020202020204" pitchFamily="34" charset="0"/>
            </a:endParaRPr>
          </a:p>
          <a:p>
            <a:pPr algn="just"/>
            <a:r>
              <a:rPr lang="tr-TR" sz="2400" b="1" dirty="0" smtClean="0">
                <a:latin typeface="Arial" panose="020B0604020202020204" pitchFamily="34" charset="0"/>
              </a:rPr>
              <a:t>6-Kimlik </a:t>
            </a:r>
            <a:r>
              <a:rPr lang="tr-TR" sz="2400" b="1" dirty="0">
                <a:latin typeface="Arial" panose="020B0604020202020204" pitchFamily="34" charset="0"/>
              </a:rPr>
              <a:t>Paylaşım Sistemini Kullanma </a:t>
            </a:r>
            <a:r>
              <a:rPr lang="tr-TR" sz="2400" b="1" dirty="0" smtClean="0">
                <a:latin typeface="Arial" panose="020B0604020202020204" pitchFamily="34" charset="0"/>
              </a:rPr>
              <a:t>Yetkisi:</a:t>
            </a:r>
            <a:endParaRPr lang="tr-TR" sz="2400" dirty="0">
              <a:latin typeface="Arial" panose="020B0604020202020204" pitchFamily="34" charset="0"/>
            </a:endParaRPr>
          </a:p>
          <a:p>
            <a:pPr algn="just"/>
            <a:r>
              <a:rPr lang="tr-TR" sz="2400" b="1" dirty="0">
                <a:latin typeface="Arial" panose="020B0604020202020204" pitchFamily="34" charset="0"/>
              </a:rPr>
              <a:t>MADDE 52-</a:t>
            </a:r>
            <a:r>
              <a:rPr lang="tr-TR" sz="2400" dirty="0">
                <a:latin typeface="Arial" panose="020B0604020202020204" pitchFamily="34" charset="0"/>
              </a:rPr>
              <a:t> </a:t>
            </a:r>
            <a:r>
              <a:rPr lang="tr-TR" sz="2400" b="1" dirty="0">
                <a:latin typeface="Arial" panose="020B0604020202020204" pitchFamily="34" charset="0"/>
              </a:rPr>
              <a:t>(2) </a:t>
            </a:r>
            <a:r>
              <a:rPr lang="tr-TR" sz="2400" dirty="0">
                <a:latin typeface="Arial" panose="020B0604020202020204" pitchFamily="34" charset="0"/>
              </a:rPr>
              <a:t>Teknik altyapısını tamamlamış olan </a:t>
            </a:r>
            <a:r>
              <a:rPr lang="tr-TR" sz="2400" b="1" dirty="0">
                <a:latin typeface="Arial" panose="020B0604020202020204" pitchFamily="34" charset="0"/>
              </a:rPr>
              <a:t>muhtarlıklar</a:t>
            </a:r>
            <a:r>
              <a:rPr lang="tr-TR" sz="2400" dirty="0">
                <a:latin typeface="Arial" panose="020B0604020202020204" pitchFamily="34" charset="0"/>
              </a:rPr>
              <a:t> sorumluluk alanlarındaki yerleşim yeri adres bilgilerinin güncelliğini takip etmek amacıyla Kimlik Paylaşımı </a:t>
            </a:r>
            <a:r>
              <a:rPr lang="tr-TR" sz="2400" dirty="0" smtClean="0">
                <a:latin typeface="Arial" panose="020B0604020202020204" pitchFamily="34" charset="0"/>
              </a:rPr>
              <a:t>Sistemine erişebilirler.</a:t>
            </a:r>
          </a:p>
          <a:p>
            <a:pPr algn="just"/>
            <a:endParaRPr lang="tr-TR" sz="2400" dirty="0" smtClean="0">
              <a:latin typeface="Arial" panose="020B0604020202020204" pitchFamily="34" charset="0"/>
            </a:endParaRPr>
          </a:p>
          <a:p>
            <a:pPr algn="just"/>
            <a:r>
              <a:rPr lang="tr-TR" sz="2400" b="1" dirty="0">
                <a:latin typeface="Arial" panose="020B0604020202020204" pitchFamily="34" charset="0"/>
              </a:rPr>
              <a:t>(</a:t>
            </a:r>
            <a:r>
              <a:rPr lang="tr-TR" sz="2400" b="1" dirty="0" smtClean="0">
                <a:latin typeface="Arial" panose="020B0604020202020204" pitchFamily="34" charset="0"/>
              </a:rPr>
              <a:t>4)</a:t>
            </a:r>
            <a:r>
              <a:rPr lang="tr-TR" sz="2400" dirty="0" smtClean="0">
                <a:latin typeface="Arial" panose="020B0604020202020204" pitchFamily="34" charset="0"/>
              </a:rPr>
              <a:t> Adrese </a:t>
            </a:r>
            <a:r>
              <a:rPr lang="tr-TR" sz="2400" dirty="0">
                <a:latin typeface="Arial" panose="020B0604020202020204" pitchFamily="34" charset="0"/>
              </a:rPr>
              <a:t>İlişkin Bilgi Ve Belgeler nüfus müdürlüklerinden, Adres Paylaşımı Sisteminden veya Kimlik Paylaşımı Sistemine bağlanarak bu sistemdeki kayıtlara uygun belge üretebilen muhtarlıklardan temin edilebilir. Bu şekilde üretilen belgelerin güvenliği Bakanlığın tespit ettiği </a:t>
            </a:r>
            <a:r>
              <a:rPr lang="tr-TR" sz="2400" dirty="0" smtClean="0">
                <a:latin typeface="Arial" panose="020B0604020202020204" pitchFamily="34" charset="0"/>
              </a:rPr>
              <a:t>usul </a:t>
            </a:r>
            <a:r>
              <a:rPr lang="tr-TR" sz="2400" dirty="0">
                <a:latin typeface="Arial" panose="020B0604020202020204" pitchFamily="34" charset="0"/>
              </a:rPr>
              <a:t>ve esaslara göre sağlanır</a:t>
            </a:r>
            <a:r>
              <a:rPr lang="tr-TR" sz="2800" dirty="0">
                <a:latin typeface="Arial" panose="020B0604020202020204" pitchFamily="34" charset="0"/>
              </a:rPr>
              <a:t>.</a:t>
            </a:r>
          </a:p>
          <a:p>
            <a:endParaRPr lang="tr-TR" sz="4000" dirty="0" smtClean="0">
              <a:latin typeface="Arial" panose="020B0604020202020204" pitchFamily="34" charset="0"/>
            </a:endParaRPr>
          </a:p>
          <a:p>
            <a:pPr marL="0" lvl="1" indent="0" algn="just">
              <a:buClr>
                <a:srgbClr val="002060"/>
              </a:buClr>
            </a:pPr>
            <a:endParaRPr lang="tr-TR" sz="3200" dirty="0">
              <a:solidFill>
                <a:srgbClr val="1B657F"/>
              </a:solidFill>
              <a:latin typeface="Arial" panose="020B0604020202020204" pitchFamily="34" charset="0"/>
              <a:ea typeface="Calibri" panose="020F0502020204030204" pitchFamily="34" charset="0"/>
            </a:endParaRPr>
          </a:p>
          <a:p>
            <a:pPr lvl="0" algn="just">
              <a:lnSpc>
                <a:spcPct val="115000"/>
              </a:lnSpc>
              <a:spcAft>
                <a:spcPts val="0"/>
              </a:spcAft>
            </a:pPr>
            <a:endParaRPr lang="tr-TR" sz="3200" dirty="0">
              <a:solidFill>
                <a:srgbClr val="00000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79929324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150695"/>
            <a:ext cx="9144000" cy="6032421"/>
          </a:xfrm>
          <a:prstGeom prst="rect">
            <a:avLst/>
          </a:prstGeom>
        </p:spPr>
        <p:txBody>
          <a:bodyPr wrap="square">
            <a:spAutoFit/>
          </a:bodyPr>
          <a:lstStyle/>
          <a:p>
            <a:pPr algn="just"/>
            <a:r>
              <a:rPr lang="tr-TR" b="1" dirty="0" smtClean="0">
                <a:solidFill>
                  <a:srgbClr val="FF0000"/>
                </a:solidFill>
                <a:latin typeface="Arial" panose="020B0604020202020204" pitchFamily="34" charset="0"/>
              </a:rPr>
              <a:t>4342</a:t>
            </a:r>
            <a:r>
              <a:rPr lang="tr-TR" dirty="0" smtClean="0">
                <a:solidFill>
                  <a:srgbClr val="FF0000"/>
                </a:solidFill>
                <a:latin typeface="Arial" panose="020B0604020202020204" pitchFamily="34" charset="0"/>
              </a:rPr>
              <a:t> </a:t>
            </a:r>
            <a:r>
              <a:rPr lang="tr-TR" b="1" dirty="0" smtClean="0">
                <a:solidFill>
                  <a:srgbClr val="FF0000"/>
                </a:solidFill>
                <a:latin typeface="Arial" panose="020B0604020202020204" pitchFamily="34" charset="0"/>
              </a:rPr>
              <a:t>Mera Kanunu</a:t>
            </a:r>
            <a:endParaRPr lang="tr-TR" dirty="0">
              <a:latin typeface="Arial" panose="020B0604020202020204" pitchFamily="34" charset="0"/>
            </a:endParaRPr>
          </a:p>
          <a:p>
            <a:pPr algn="just"/>
            <a:r>
              <a:rPr lang="tr-TR" dirty="0">
                <a:latin typeface="Arial" panose="020B0604020202020204" pitchFamily="34" charset="0"/>
              </a:rPr>
              <a:t> </a:t>
            </a:r>
          </a:p>
          <a:p>
            <a:pPr algn="just"/>
            <a:r>
              <a:rPr lang="tr-TR" b="1" dirty="0" smtClean="0">
                <a:latin typeface="Arial" panose="020B0604020202020204" pitchFamily="34" charset="0"/>
              </a:rPr>
              <a:t>64-Mera </a:t>
            </a:r>
            <a:r>
              <a:rPr lang="tr-TR" b="1" dirty="0">
                <a:latin typeface="Arial" panose="020B0604020202020204" pitchFamily="34" charset="0"/>
              </a:rPr>
              <a:t>Komisyonuna Bilgi Belge Verme Görevi:</a:t>
            </a:r>
            <a:endParaRPr lang="tr-TR" dirty="0">
              <a:latin typeface="Arial" panose="020B0604020202020204" pitchFamily="34" charset="0"/>
            </a:endParaRPr>
          </a:p>
          <a:p>
            <a:pPr algn="just"/>
            <a:r>
              <a:rPr lang="tr-TR" b="1" dirty="0" smtClean="0">
                <a:latin typeface="Arial" panose="020B0604020202020204" pitchFamily="34" charset="0"/>
              </a:rPr>
              <a:t>Madde </a:t>
            </a:r>
            <a:r>
              <a:rPr lang="tr-TR" b="1" dirty="0">
                <a:latin typeface="Arial" panose="020B0604020202020204" pitchFamily="34" charset="0"/>
              </a:rPr>
              <a:t>8 – </a:t>
            </a:r>
            <a:r>
              <a:rPr lang="tr-TR" dirty="0">
                <a:latin typeface="Arial" panose="020B0604020202020204" pitchFamily="34" charset="0"/>
              </a:rPr>
              <a:t>İlgili </a:t>
            </a:r>
            <a:r>
              <a:rPr lang="tr-TR" b="1" dirty="0">
                <a:latin typeface="Arial" panose="020B0604020202020204" pitchFamily="34" charset="0"/>
              </a:rPr>
              <a:t>köylerin muhtarları </a:t>
            </a:r>
            <a:r>
              <a:rPr lang="tr-TR" dirty="0">
                <a:latin typeface="Arial" panose="020B0604020202020204" pitchFamily="34" charset="0"/>
              </a:rPr>
              <a:t>veya belediyelerin başkanları, yapılan tebliğden itibaren otuz gün içinde </a:t>
            </a:r>
            <a:r>
              <a:rPr lang="tr-TR" dirty="0" smtClean="0">
                <a:latin typeface="Arial" panose="020B0604020202020204" pitchFamily="34" charset="0"/>
              </a:rPr>
              <a:t>mera, yaylak </a:t>
            </a:r>
            <a:r>
              <a:rPr lang="tr-TR" dirty="0">
                <a:latin typeface="Arial" panose="020B0604020202020204" pitchFamily="34" charset="0"/>
              </a:rPr>
              <a:t>ve kışlakların tamamen veya kısmen kendi köy veya belediyelerine ait olduğunu ispata yarayan bütün bilgileri </a:t>
            </a:r>
            <a:r>
              <a:rPr lang="tr-TR" dirty="0" smtClean="0">
                <a:latin typeface="Arial" panose="020B0604020202020204" pitchFamily="34" charset="0"/>
              </a:rPr>
              <a:t>ve varsa </a:t>
            </a:r>
            <a:r>
              <a:rPr lang="tr-TR" dirty="0">
                <a:latin typeface="Arial" panose="020B0604020202020204" pitchFamily="34" charset="0"/>
              </a:rPr>
              <a:t>belge örneklerini komisyona vermeye mecburdurlar. Muhtarlar veya belediye başkanları, köy veya belediye sınırları içindeki ailelerin sayısını ve bunlara ait hayvanların cins ve miktarları ile mera, yaylak ve kışlaklardan kimlerin ne şekilde ve ne miktarda yararlandıklarını da, aynı süre içinde yazılı olarak komisyona bildirmekle yükümlüdürler.</a:t>
            </a:r>
          </a:p>
          <a:p>
            <a:pPr algn="just"/>
            <a:r>
              <a:rPr lang="tr-TR" dirty="0" smtClean="0">
                <a:latin typeface="Arial" panose="020B0604020202020204" pitchFamily="34" charset="0"/>
              </a:rPr>
              <a:t>	İlgili </a:t>
            </a:r>
            <a:r>
              <a:rPr lang="tr-TR" dirty="0">
                <a:latin typeface="Arial" panose="020B0604020202020204" pitchFamily="34" charset="0"/>
              </a:rPr>
              <a:t>orman teşkilatı müdürlükleri, yapılan tebliğden itibaren otuz gün içinde kendi bölgelerinde orman </a:t>
            </a:r>
            <a:r>
              <a:rPr lang="tr-TR" dirty="0" smtClean="0">
                <a:latin typeface="Arial" panose="020B0604020202020204" pitchFamily="34" charset="0"/>
              </a:rPr>
              <a:t>sınırları içinde </a:t>
            </a:r>
            <a:r>
              <a:rPr lang="tr-TR" dirty="0">
                <a:latin typeface="Arial" panose="020B0604020202020204" pitchFamily="34" charset="0"/>
              </a:rPr>
              <a:t>bulunan mera, yaylak ve kışlaklarla ilgili bilgileri ve belgeleri komisyona vermekle yükümlüdür. </a:t>
            </a:r>
            <a:endParaRPr lang="tr-TR" dirty="0" smtClean="0">
              <a:latin typeface="Arial" panose="020B0604020202020204" pitchFamily="34" charset="0"/>
            </a:endParaRPr>
          </a:p>
          <a:p>
            <a:pPr algn="just"/>
            <a:r>
              <a:rPr lang="tr-TR" dirty="0" smtClean="0">
                <a:latin typeface="Arial" panose="020B0604020202020204" pitchFamily="34" charset="0"/>
              </a:rPr>
              <a:t>	Tapu </a:t>
            </a:r>
            <a:r>
              <a:rPr lang="tr-TR" dirty="0">
                <a:latin typeface="Arial" panose="020B0604020202020204" pitchFamily="34" charset="0"/>
              </a:rPr>
              <a:t>sicil müdürlüğü ve ilgili diğer kuruluşlar mera, yaylak ve kışlak olarak tespit edilecek yerlerin 5 inci maddede belirtilen şartları taşıdığını gösteren bilgi ve belge örneklerini, en kısa sürede komisyona vermekle yükümlüdürler</a:t>
            </a:r>
            <a:r>
              <a:rPr lang="tr-TR" dirty="0" smtClean="0">
                <a:latin typeface="Arial" panose="020B0604020202020204" pitchFamily="34" charset="0"/>
              </a:rPr>
              <a:t>.</a:t>
            </a:r>
            <a:endParaRPr lang="tr-TR" dirty="0" smtClean="0">
              <a:latin typeface="Arial" panose="020B0604020202020204" pitchFamily="34" charset="0"/>
            </a:endParaRPr>
          </a:p>
          <a:p>
            <a:pPr algn="just"/>
            <a:r>
              <a:rPr lang="tr-TR" b="1" dirty="0" smtClean="0">
                <a:latin typeface="Arial" panose="020B0604020202020204" pitchFamily="34" charset="0"/>
              </a:rPr>
              <a:t>*Mahallede belediye yetkisinde</a:t>
            </a:r>
            <a:endParaRPr lang="tr-TR" b="1" dirty="0">
              <a:latin typeface="Arial" panose="020B0604020202020204" pitchFamily="34" charset="0"/>
            </a:endParaRPr>
          </a:p>
          <a:p>
            <a:pPr algn="just"/>
            <a:endParaRPr lang="tr-TR" sz="2800" dirty="0">
              <a:latin typeface="Arial" panose="020B0604020202020204" pitchFamily="34" charset="0"/>
            </a:endParaRPr>
          </a:p>
          <a:p>
            <a:pPr algn="just">
              <a:buFont typeface="Wingdings" panose="05000000000000000000" pitchFamily="2" charset="2"/>
              <a:buChar char="§"/>
            </a:pPr>
            <a:endParaRPr lang="tr-TR" sz="2600" dirty="0"/>
          </a:p>
          <a:p>
            <a:pPr algn="just">
              <a:buFont typeface="Wingdings" panose="05000000000000000000" pitchFamily="2" charset="2"/>
              <a:buChar char="§"/>
            </a:pPr>
            <a:endParaRPr lang="tr-TR" sz="2600" dirty="0"/>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27121492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150695"/>
            <a:ext cx="9144000" cy="6309420"/>
          </a:xfrm>
          <a:prstGeom prst="rect">
            <a:avLst/>
          </a:prstGeom>
        </p:spPr>
        <p:txBody>
          <a:bodyPr wrap="square">
            <a:spAutoFit/>
          </a:bodyPr>
          <a:lstStyle/>
          <a:p>
            <a:pPr algn="just"/>
            <a:endParaRPr lang="tr-TR" dirty="0">
              <a:solidFill>
                <a:srgbClr val="FF0000"/>
              </a:solidFill>
              <a:latin typeface="Arial" panose="020B0604020202020204" pitchFamily="34" charset="0"/>
            </a:endParaRPr>
          </a:p>
          <a:p>
            <a:pPr algn="just"/>
            <a:r>
              <a:rPr lang="tr-TR" b="1" dirty="0" smtClean="0">
                <a:solidFill>
                  <a:srgbClr val="FF0000"/>
                </a:solidFill>
                <a:latin typeface="Arial" panose="020B0604020202020204" pitchFamily="34" charset="0"/>
              </a:rPr>
              <a:t>4342</a:t>
            </a:r>
            <a:r>
              <a:rPr lang="tr-TR" dirty="0">
                <a:solidFill>
                  <a:srgbClr val="FF0000"/>
                </a:solidFill>
                <a:latin typeface="Arial" panose="020B0604020202020204" pitchFamily="34" charset="0"/>
              </a:rPr>
              <a:t> </a:t>
            </a:r>
            <a:r>
              <a:rPr lang="tr-TR" b="1" dirty="0" smtClean="0">
                <a:solidFill>
                  <a:srgbClr val="FF0000"/>
                </a:solidFill>
                <a:latin typeface="Arial" panose="020B0604020202020204" pitchFamily="34" charset="0"/>
              </a:rPr>
              <a:t>Mera Kanunu</a:t>
            </a:r>
            <a:endParaRPr lang="tr-TR" dirty="0">
              <a:latin typeface="Arial" panose="020B0604020202020204" pitchFamily="34" charset="0"/>
            </a:endParaRPr>
          </a:p>
          <a:p>
            <a:pPr algn="just"/>
            <a:r>
              <a:rPr lang="tr-TR" b="1" dirty="0" smtClean="0">
                <a:latin typeface="Arial" panose="020B0604020202020204" pitchFamily="34" charset="0"/>
              </a:rPr>
              <a:t>65-Mera</a:t>
            </a:r>
            <a:r>
              <a:rPr lang="tr-TR" b="1" dirty="0">
                <a:latin typeface="Arial" panose="020B0604020202020204" pitchFamily="34" charset="0"/>
              </a:rPr>
              <a:t>, Yaylak ve Kışlaklardan Yararlananlardan Ücret Tahsil Yetkisi:</a:t>
            </a:r>
            <a:endParaRPr lang="tr-TR" dirty="0">
              <a:latin typeface="Arial" panose="020B0604020202020204" pitchFamily="34" charset="0"/>
            </a:endParaRPr>
          </a:p>
          <a:p>
            <a:pPr algn="just"/>
            <a:r>
              <a:rPr lang="tr-TR" b="1" dirty="0">
                <a:latin typeface="Arial" panose="020B0604020202020204" pitchFamily="34" charset="0"/>
              </a:rPr>
              <a:t>Madde 26 – </a:t>
            </a:r>
            <a:r>
              <a:rPr lang="tr-TR" dirty="0">
                <a:latin typeface="Arial" panose="020B0604020202020204" pitchFamily="34" charset="0"/>
              </a:rPr>
              <a:t>Mera, yaylak ve kışlaklardan yararlanan çiftçi aileleri, yapılacak bakım ve ıslah çalışmalarına ait giderlere, komisyonca gerekli görülmesi halinde, valiliğin onayı ile belirlenecek süre ve miktarlarda katılmakla yükümlüdürler. Bu katılma şekli nakdi olabileceği gibi, işçilik, araç, makina veya bunların işletme giderleri şeklinde de olabilir. </a:t>
            </a:r>
            <a:r>
              <a:rPr lang="tr-TR" dirty="0" smtClean="0">
                <a:latin typeface="Arial" panose="020B0604020202020204" pitchFamily="34" charset="0"/>
              </a:rPr>
              <a:t>	Mera</a:t>
            </a:r>
            <a:r>
              <a:rPr lang="tr-TR" dirty="0">
                <a:latin typeface="Arial" panose="020B0604020202020204" pitchFamily="34" charset="0"/>
              </a:rPr>
              <a:t>, yaylak ve kışlaklardan komisyonca tespit edilecek otlatma haklarına göre yararlanacak hak sahipleri bölgenin ekonomik durumu, otlatma kapasitesi ve otlatma süresi dikkate alınarak, komisyonca her yıl tespit edilecek belli bir ücreti ödemekle yükümlüdürler. Bu alanlarda otlatma hakkının üstünde hayvan otlatılamaz, otlatma haklarından fazla hayvan otlatanlardan bu ücret, fazla her hayvan sayısı için üç katı olarak tahsil edilir. Muhtarlık veya belediyeler tarafından bu amaçla yapılacak tahsilat, o yerin mera alanlarının ıslah ve geliştirilmesi amacı ile köy sandığına veya belediye bütçesinde ayrı bir hesaba gelir kaydedilir ve amacı dışında </a:t>
            </a:r>
            <a:r>
              <a:rPr lang="tr-TR" dirty="0" smtClean="0">
                <a:latin typeface="Arial" panose="020B0604020202020204" pitchFamily="34" charset="0"/>
              </a:rPr>
              <a:t>kullanılamaz.</a:t>
            </a:r>
          </a:p>
          <a:p>
            <a:pPr algn="just"/>
            <a:r>
              <a:rPr lang="tr-TR" dirty="0">
                <a:latin typeface="Arial" panose="020B0604020202020204" pitchFamily="34" charset="0"/>
              </a:rPr>
              <a:t>	</a:t>
            </a:r>
            <a:r>
              <a:rPr lang="tr-TR" dirty="0" smtClean="0">
                <a:latin typeface="Arial" panose="020B0604020202020204" pitchFamily="34" charset="0"/>
              </a:rPr>
              <a:t>Komisyonca </a:t>
            </a:r>
            <a:r>
              <a:rPr lang="tr-TR" dirty="0">
                <a:latin typeface="Arial" panose="020B0604020202020204" pitchFamily="34" charset="0"/>
              </a:rPr>
              <a:t>tespit edilen ücret ve para cezalarının takip ve tahsilinde 6183 sayılı Amme Alacaklarının Tahsil Usulü Hakkında Kanun hükümleri uygulanır</a:t>
            </a:r>
            <a:r>
              <a:rPr lang="tr-TR" dirty="0" smtClean="0">
                <a:latin typeface="Arial" panose="020B0604020202020204" pitchFamily="34" charset="0"/>
              </a:rPr>
              <a:t>.</a:t>
            </a:r>
          </a:p>
          <a:p>
            <a:pPr algn="just"/>
            <a:r>
              <a:rPr lang="tr-TR" b="1" dirty="0" smtClean="0">
                <a:latin typeface="Arial" panose="020B0604020202020204" pitchFamily="34" charset="0"/>
              </a:rPr>
              <a:t>*Mahallede belediye yetkisinde</a:t>
            </a:r>
            <a:endParaRPr lang="tr-TR" b="1" dirty="0">
              <a:latin typeface="Arial" panose="020B0604020202020204" pitchFamily="34" charset="0"/>
            </a:endParaRPr>
          </a:p>
          <a:p>
            <a:pPr algn="just"/>
            <a:endParaRPr lang="tr-TR" sz="2800" dirty="0">
              <a:latin typeface="Arial" panose="020B0604020202020204" pitchFamily="34" charset="0"/>
            </a:endParaRPr>
          </a:p>
          <a:p>
            <a:pPr algn="just">
              <a:buFont typeface="Wingdings" panose="05000000000000000000" pitchFamily="2" charset="2"/>
              <a:buChar char="§"/>
            </a:pPr>
            <a:endParaRPr lang="tr-TR" sz="2600" dirty="0"/>
          </a:p>
          <a:p>
            <a:pPr algn="just">
              <a:buFont typeface="Wingdings" panose="05000000000000000000" pitchFamily="2" charset="2"/>
              <a:buChar char="§"/>
            </a:pPr>
            <a:endParaRPr lang="tr-TR" sz="2600" dirty="0"/>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114579222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130817"/>
            <a:ext cx="9144000" cy="6494085"/>
          </a:xfrm>
          <a:prstGeom prst="rect">
            <a:avLst/>
          </a:prstGeom>
        </p:spPr>
        <p:txBody>
          <a:bodyPr wrap="square">
            <a:spAutoFit/>
          </a:bodyPr>
          <a:lstStyle/>
          <a:p>
            <a:pPr algn="just"/>
            <a:r>
              <a:rPr lang="tr-TR" sz="2400" b="1" dirty="0" smtClean="0">
                <a:solidFill>
                  <a:srgbClr val="FF0000"/>
                </a:solidFill>
                <a:latin typeface="Arial" panose="020B0604020202020204" pitchFamily="34" charset="0"/>
              </a:rPr>
              <a:t>3998</a:t>
            </a:r>
            <a:r>
              <a:rPr lang="tr-TR" sz="2400" dirty="0" smtClean="0">
                <a:solidFill>
                  <a:srgbClr val="FF0000"/>
                </a:solidFill>
                <a:latin typeface="Arial" panose="020B0604020202020204" pitchFamily="34" charset="0"/>
              </a:rPr>
              <a:t> </a:t>
            </a:r>
            <a:r>
              <a:rPr lang="tr-TR" sz="2400" b="1" dirty="0" smtClean="0">
                <a:solidFill>
                  <a:srgbClr val="FF0000"/>
                </a:solidFill>
                <a:latin typeface="Arial" panose="020B0604020202020204" pitchFamily="34" charset="0"/>
              </a:rPr>
              <a:t>Mezarlıkların korunması</a:t>
            </a:r>
            <a:r>
              <a:rPr lang="tr-TR" sz="2400" dirty="0">
                <a:solidFill>
                  <a:srgbClr val="FF0000"/>
                </a:solidFill>
                <a:latin typeface="Arial" panose="020B0604020202020204" pitchFamily="34" charset="0"/>
              </a:rPr>
              <a:t> </a:t>
            </a:r>
            <a:r>
              <a:rPr lang="tr-TR" sz="2400" b="1" dirty="0" smtClean="0">
                <a:solidFill>
                  <a:srgbClr val="FF0000"/>
                </a:solidFill>
                <a:latin typeface="Arial" panose="020B0604020202020204" pitchFamily="34" charset="0"/>
              </a:rPr>
              <a:t>Hakkında kanun</a:t>
            </a:r>
          </a:p>
          <a:p>
            <a:pPr algn="just"/>
            <a:r>
              <a:rPr lang="tr-TR" sz="2400" b="1" dirty="0" smtClean="0">
                <a:latin typeface="Arial" panose="020B0604020202020204" pitchFamily="34" charset="0"/>
              </a:rPr>
              <a:t>66-Mezarlık </a:t>
            </a:r>
            <a:r>
              <a:rPr lang="tr-TR" sz="2400" b="1" dirty="0">
                <a:latin typeface="Arial" panose="020B0604020202020204" pitchFamily="34" charset="0"/>
              </a:rPr>
              <a:t>Duvarlarını Yapma Ve Mezarlıklara Bakım Görevi:</a:t>
            </a:r>
            <a:endParaRPr lang="tr-TR" sz="2400" dirty="0">
              <a:latin typeface="Arial" panose="020B0604020202020204" pitchFamily="34" charset="0"/>
            </a:endParaRPr>
          </a:p>
          <a:p>
            <a:pPr algn="just"/>
            <a:r>
              <a:rPr lang="tr-TR" sz="2400" b="1" dirty="0">
                <a:latin typeface="Arial" panose="020B0604020202020204" pitchFamily="34" charset="0"/>
              </a:rPr>
              <a:t>Madde 3 – </a:t>
            </a:r>
            <a:r>
              <a:rPr lang="tr-TR" sz="2400" dirty="0">
                <a:latin typeface="Arial" panose="020B0604020202020204" pitchFamily="34" charset="0"/>
              </a:rPr>
              <a:t>Belediyeler ile köy muhtarlıkları, mezarlıkların etrafını duvarla çevirmek, ağaçlandırıp çiçeklendirmek ve gerekli her türlü bakım ve onarımı yaparak korumak zorundadırlar. </a:t>
            </a:r>
            <a:endParaRPr lang="tr-TR" sz="2400" dirty="0" smtClean="0">
              <a:latin typeface="Arial" panose="020B0604020202020204" pitchFamily="34" charset="0"/>
            </a:endParaRPr>
          </a:p>
          <a:p>
            <a:pPr algn="just"/>
            <a:r>
              <a:rPr lang="tr-TR" sz="2400" dirty="0">
                <a:latin typeface="Arial" panose="020B0604020202020204" pitchFamily="34" charset="0"/>
              </a:rPr>
              <a:t>	</a:t>
            </a:r>
            <a:r>
              <a:rPr lang="tr-TR" sz="2400" dirty="0" smtClean="0">
                <a:latin typeface="Arial" panose="020B0604020202020204" pitchFamily="34" charset="0"/>
              </a:rPr>
              <a:t>Belediyeler </a:t>
            </a:r>
            <a:r>
              <a:rPr lang="tr-TR" sz="2400" dirty="0">
                <a:latin typeface="Arial" panose="020B0604020202020204" pitchFamily="34" charset="0"/>
              </a:rPr>
              <a:t>ve </a:t>
            </a:r>
            <a:r>
              <a:rPr lang="tr-TR" sz="2400" b="1" dirty="0">
                <a:latin typeface="Arial" panose="020B0604020202020204" pitchFamily="34" charset="0"/>
              </a:rPr>
              <a:t>köy muhtarlıkları </a:t>
            </a:r>
            <a:r>
              <a:rPr lang="tr-TR" sz="2400" dirty="0">
                <a:latin typeface="Arial" panose="020B0604020202020204" pitchFamily="34" charset="0"/>
              </a:rPr>
              <a:t>birinci fıkrada belirtilen hizmetleri yerine getirebilmek için gerekli ödeneği her yıl bütçelerine koyarlar. Ayrıca İl Özel İdareleri Bütçelerine de köy mezarlıklarına </a:t>
            </a:r>
            <a:r>
              <a:rPr lang="tr-TR" sz="2400" dirty="0" err="1">
                <a:latin typeface="Arial" panose="020B0604020202020204" pitchFamily="34" charset="0"/>
              </a:rPr>
              <a:t>sarfedilmek</a:t>
            </a:r>
            <a:r>
              <a:rPr lang="tr-TR" sz="2400" dirty="0">
                <a:latin typeface="Arial" panose="020B0604020202020204" pitchFamily="34" charset="0"/>
              </a:rPr>
              <a:t> üzere bu maksatla ödenek konur ve bu hizmetleri muntazam olarak yürütebilmek için yeterli personeli görevlendirirler. Belediye ve köy bütçelerini tasdike yetkili makamlar gerekli ödeneklerin bu idarelerin bütçelerine konulup konulmadığını araştırırlar</a:t>
            </a:r>
            <a:r>
              <a:rPr lang="tr-TR" sz="2400" dirty="0" smtClean="0">
                <a:latin typeface="Arial" panose="020B0604020202020204" pitchFamily="34" charset="0"/>
              </a:rPr>
              <a:t>.</a:t>
            </a:r>
          </a:p>
          <a:p>
            <a:pPr algn="just"/>
            <a:r>
              <a:rPr lang="tr-TR" sz="2400" b="1" dirty="0" smtClean="0">
                <a:latin typeface="Arial" panose="020B0604020202020204" pitchFamily="34" charset="0"/>
              </a:rPr>
              <a:t>*Mahallede belediye yetkisinde</a:t>
            </a:r>
            <a:endParaRPr lang="tr-TR" sz="2400" b="1" dirty="0">
              <a:latin typeface="Arial" panose="020B0604020202020204" pitchFamily="34" charset="0"/>
            </a:endParaRPr>
          </a:p>
          <a:p>
            <a:pPr algn="just"/>
            <a:endParaRPr lang="tr-TR" sz="2800" dirty="0">
              <a:latin typeface="Arial" panose="020B0604020202020204" pitchFamily="34" charset="0"/>
            </a:endParaRPr>
          </a:p>
          <a:p>
            <a:pPr algn="just">
              <a:buFont typeface="Wingdings" panose="05000000000000000000" pitchFamily="2" charset="2"/>
              <a:buChar char="§"/>
            </a:pPr>
            <a:endParaRPr lang="tr-TR" sz="2600" dirty="0"/>
          </a:p>
          <a:p>
            <a:pPr algn="just">
              <a:buFont typeface="Wingdings" panose="05000000000000000000" pitchFamily="2" charset="2"/>
              <a:buChar char="§"/>
            </a:pPr>
            <a:endParaRPr lang="tr-TR" sz="2600" dirty="0"/>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310956465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081121"/>
            <a:ext cx="9144000" cy="6740307"/>
          </a:xfrm>
          <a:prstGeom prst="rect">
            <a:avLst/>
          </a:prstGeom>
        </p:spPr>
        <p:txBody>
          <a:bodyPr wrap="square">
            <a:spAutoFit/>
          </a:bodyPr>
          <a:lstStyle/>
          <a:p>
            <a:pPr algn="just"/>
            <a:r>
              <a:rPr lang="tr-TR" sz="1600" b="1" dirty="0" smtClean="0">
                <a:solidFill>
                  <a:srgbClr val="FF0000"/>
                </a:solidFill>
                <a:latin typeface="Arial" panose="020B0604020202020204" pitchFamily="34" charset="0"/>
              </a:rPr>
              <a:t>3634</a:t>
            </a:r>
            <a:r>
              <a:rPr lang="tr-TR" sz="1600" b="1" dirty="0">
                <a:solidFill>
                  <a:srgbClr val="FF0000"/>
                </a:solidFill>
                <a:latin typeface="Arial" panose="020B0604020202020204" pitchFamily="34" charset="0"/>
              </a:rPr>
              <a:t> </a:t>
            </a:r>
            <a:r>
              <a:rPr lang="tr-TR" sz="1600" b="1" dirty="0" smtClean="0">
                <a:solidFill>
                  <a:srgbClr val="FF0000"/>
                </a:solidFill>
                <a:latin typeface="Arial" panose="020B0604020202020204" pitchFamily="34" charset="0"/>
              </a:rPr>
              <a:t>Milli</a:t>
            </a:r>
            <a:r>
              <a:rPr lang="tr-TR" sz="1600" b="1" dirty="0">
                <a:solidFill>
                  <a:srgbClr val="FF0000"/>
                </a:solidFill>
                <a:latin typeface="Arial" panose="020B0604020202020204" pitchFamily="34" charset="0"/>
              </a:rPr>
              <a:t> </a:t>
            </a:r>
            <a:r>
              <a:rPr lang="tr-TR" sz="1600" b="1" dirty="0" smtClean="0">
                <a:solidFill>
                  <a:srgbClr val="FF0000"/>
                </a:solidFill>
                <a:latin typeface="Arial" panose="020B0604020202020204" pitchFamily="34" charset="0"/>
              </a:rPr>
              <a:t>Müdafaa </a:t>
            </a:r>
            <a:r>
              <a:rPr lang="tr-TR" sz="1600" b="1" dirty="0">
                <a:solidFill>
                  <a:srgbClr val="FF0000"/>
                </a:solidFill>
                <a:latin typeface="Arial" panose="020B0604020202020204" pitchFamily="34" charset="0"/>
              </a:rPr>
              <a:t>mükellefiyeti kanunu</a:t>
            </a:r>
            <a:endParaRPr lang="tr-TR" sz="1600" b="1" dirty="0" smtClean="0">
              <a:solidFill>
                <a:srgbClr val="FF0000"/>
              </a:solidFill>
              <a:latin typeface="Arial" panose="020B0604020202020204" pitchFamily="34" charset="0"/>
            </a:endParaRPr>
          </a:p>
          <a:p>
            <a:pPr algn="just"/>
            <a:r>
              <a:rPr lang="tr-TR" sz="1600" b="1" dirty="0" smtClean="0">
                <a:latin typeface="Arial" panose="020B0604020202020204" pitchFamily="34" charset="0"/>
              </a:rPr>
              <a:t>67-Milli </a:t>
            </a:r>
            <a:r>
              <a:rPr lang="tr-TR" sz="1600" b="1" dirty="0">
                <a:latin typeface="Arial" panose="020B0604020202020204" pitchFamily="34" charset="0"/>
              </a:rPr>
              <a:t>Müdafaa Mükellefiyetlerinin Tali Komisyonlarında Görev Alma ve El Koymada Nezaret Etme Değişimleri Bildirim Görevi:</a:t>
            </a:r>
            <a:endParaRPr lang="tr-TR" sz="1600" dirty="0">
              <a:latin typeface="Arial" panose="020B0604020202020204" pitchFamily="34" charset="0"/>
            </a:endParaRPr>
          </a:p>
          <a:p>
            <a:pPr algn="just"/>
            <a:r>
              <a:rPr lang="tr-TR" sz="1600" b="1" dirty="0">
                <a:latin typeface="Arial" panose="020B0604020202020204" pitchFamily="34" charset="0"/>
              </a:rPr>
              <a:t>Madde 8 – </a:t>
            </a:r>
            <a:r>
              <a:rPr lang="tr-TR" sz="1600" dirty="0">
                <a:latin typeface="Arial" panose="020B0604020202020204" pitchFamily="34" charset="0"/>
              </a:rPr>
              <a:t>Her vilayet ve kaza merkezinde en büyük mülkiye memurunun reisliği altında en büyük maliye memur ile askerlik şube reisi, askerlik şubesi bulunmayan yerlerde jandarma komutanından ve belediye ile ticaret ve sanayi odası tarafından seçilecek birer zattan mürekkep bir milli müdafaa mükellefiyeti komisyonu bulunur. Ticaret ve sanayi odası bulunmayan yerlerde belediyeden iki aza seçilir. </a:t>
            </a:r>
            <a:endParaRPr lang="tr-TR" sz="1600" dirty="0" smtClean="0">
              <a:latin typeface="Arial" panose="020B0604020202020204" pitchFamily="34" charset="0"/>
            </a:endParaRPr>
          </a:p>
          <a:p>
            <a:pPr algn="just"/>
            <a:r>
              <a:rPr lang="tr-TR" sz="1600" dirty="0">
                <a:latin typeface="Arial" panose="020B0604020202020204" pitchFamily="34" charset="0"/>
              </a:rPr>
              <a:t>	</a:t>
            </a:r>
            <a:r>
              <a:rPr lang="tr-TR" sz="1600" dirty="0" smtClean="0">
                <a:latin typeface="Arial" panose="020B0604020202020204" pitchFamily="34" charset="0"/>
              </a:rPr>
              <a:t>Seferberlik </a:t>
            </a:r>
            <a:r>
              <a:rPr lang="tr-TR" sz="1600" dirty="0">
                <a:latin typeface="Arial" panose="020B0604020202020204" pitchFamily="34" charset="0"/>
              </a:rPr>
              <a:t>Müdür veya memuru bulunan yerlerde bu müdür veya memur komisyonun tabii azasından olup büro ve yazı işlerini de </a:t>
            </a:r>
            <a:r>
              <a:rPr lang="tr-TR" sz="1600" dirty="0" smtClean="0">
                <a:latin typeface="Arial" panose="020B0604020202020204" pitchFamily="34" charset="0"/>
              </a:rPr>
              <a:t>görürler.</a:t>
            </a:r>
          </a:p>
          <a:p>
            <a:pPr algn="just"/>
            <a:r>
              <a:rPr lang="tr-TR" sz="1600" dirty="0">
                <a:latin typeface="Arial" panose="020B0604020202020204" pitchFamily="34" charset="0"/>
              </a:rPr>
              <a:t>	</a:t>
            </a:r>
            <a:r>
              <a:rPr lang="tr-TR" sz="1600" dirty="0" smtClean="0">
                <a:latin typeface="Arial" panose="020B0604020202020204" pitchFamily="34" charset="0"/>
              </a:rPr>
              <a:t>Komisyon </a:t>
            </a:r>
            <a:r>
              <a:rPr lang="tr-TR" sz="1600" dirty="0">
                <a:latin typeface="Arial" panose="020B0604020202020204" pitchFamily="34" charset="0"/>
              </a:rPr>
              <a:t>mürettep adedinin yarısından bir fazlası ile toplanır ve mevcudun ekseriyet ile karar verir. Reylerde </a:t>
            </a:r>
            <a:r>
              <a:rPr lang="tr-TR" sz="1600" dirty="0" err="1">
                <a:latin typeface="Arial" panose="020B0604020202020204" pitchFamily="34" charset="0"/>
              </a:rPr>
              <a:t>tesavi</a:t>
            </a:r>
            <a:r>
              <a:rPr lang="tr-TR" sz="1600" dirty="0">
                <a:latin typeface="Arial" panose="020B0604020202020204" pitchFamily="34" charset="0"/>
              </a:rPr>
              <a:t> halinde reisin bulunduğu tarafın reyi kabul </a:t>
            </a:r>
            <a:r>
              <a:rPr lang="tr-TR" sz="1600" dirty="0" smtClean="0">
                <a:latin typeface="Arial" panose="020B0604020202020204" pitchFamily="34" charset="0"/>
              </a:rPr>
              <a:t>olunur.</a:t>
            </a:r>
          </a:p>
          <a:p>
            <a:pPr algn="just"/>
            <a:r>
              <a:rPr lang="tr-TR" sz="1600" dirty="0">
                <a:latin typeface="Arial" panose="020B0604020202020204" pitchFamily="34" charset="0"/>
              </a:rPr>
              <a:t>	</a:t>
            </a:r>
            <a:r>
              <a:rPr lang="tr-TR" sz="1600" dirty="0" smtClean="0">
                <a:latin typeface="Arial" panose="020B0604020202020204" pitchFamily="34" charset="0"/>
              </a:rPr>
              <a:t>Tazminat </a:t>
            </a:r>
            <a:r>
              <a:rPr lang="tr-TR" sz="1600" dirty="0">
                <a:latin typeface="Arial" panose="020B0604020202020204" pitchFamily="34" charset="0"/>
              </a:rPr>
              <a:t>ve ödeme işleri hariç olmak üzere müstacel hususlarda Milli Müdafaa mükellefiyeti komisyonlarına izafeten muamele yapmak üzere Nahiye merkezlerinde, Nahiye Müdürünün reisliği altında jandarma komutanı ve varsa belediye reisinden, yok ise Nahiye merkezinin muhtarından ve köylerde muhtar ve ihtiyar heyetini teşkil edenlerden mürekkep muvakkat birer tali komisyon, teşkil olunabilir. Mülki teşkilatı olmayan yerlerde komisyon, belediye reisinin reisliği altında </a:t>
            </a:r>
            <a:r>
              <a:rPr lang="tr-TR" sz="1600" dirty="0" smtClean="0">
                <a:latin typeface="Arial" panose="020B0604020202020204" pitchFamily="34" charset="0"/>
              </a:rPr>
              <a:t>kurulur.</a:t>
            </a:r>
          </a:p>
          <a:p>
            <a:pPr algn="just"/>
            <a:r>
              <a:rPr lang="tr-TR" sz="1600" dirty="0">
                <a:latin typeface="Arial" panose="020B0604020202020204" pitchFamily="34" charset="0"/>
              </a:rPr>
              <a:t>	</a:t>
            </a:r>
            <a:r>
              <a:rPr lang="tr-TR" sz="1600" dirty="0" smtClean="0">
                <a:latin typeface="Arial" panose="020B0604020202020204" pitchFamily="34" charset="0"/>
              </a:rPr>
              <a:t>Bu </a:t>
            </a:r>
            <a:r>
              <a:rPr lang="tr-TR" sz="1600" dirty="0">
                <a:latin typeface="Arial" panose="020B0604020202020204" pitchFamily="34" charset="0"/>
              </a:rPr>
              <a:t>tali komisyonların teşkili alakadar Milli Müdafaa mükellefiyet komisyonu karar ile yapılır. Müstacel olup ta muhabereye imkan bulunmazsa bu komisyonlar o işe mahsus olmak üzere kendiliğinden teşekkül </a:t>
            </a:r>
            <a:r>
              <a:rPr lang="tr-TR" sz="1600" dirty="0" smtClean="0">
                <a:latin typeface="Arial" panose="020B0604020202020204" pitchFamily="34" charset="0"/>
              </a:rPr>
              <a:t>edebilir.</a:t>
            </a:r>
          </a:p>
          <a:p>
            <a:pPr algn="just"/>
            <a:r>
              <a:rPr lang="tr-TR" sz="1600" dirty="0">
                <a:latin typeface="Arial" panose="020B0604020202020204" pitchFamily="34" charset="0"/>
              </a:rPr>
              <a:t>	</a:t>
            </a:r>
            <a:r>
              <a:rPr lang="tr-TR" sz="1600" dirty="0" smtClean="0">
                <a:latin typeface="Arial" panose="020B0604020202020204" pitchFamily="34" charset="0"/>
              </a:rPr>
              <a:t>Milli </a:t>
            </a:r>
            <a:r>
              <a:rPr lang="tr-TR" sz="1600" dirty="0">
                <a:latin typeface="Arial" panose="020B0604020202020204" pitchFamily="34" charset="0"/>
              </a:rPr>
              <a:t>Müdafaa mükellefiyet komisyonları hazar vaktinde Milli Müdafaa Vekaletinden verilecek emir dairesinde </a:t>
            </a:r>
            <a:r>
              <a:rPr lang="tr-TR" sz="1600" dirty="0" err="1">
                <a:latin typeface="Arial" panose="020B0604020202020204" pitchFamily="34" charset="0"/>
              </a:rPr>
              <a:t>ihsai</a:t>
            </a:r>
            <a:r>
              <a:rPr lang="tr-TR" sz="1600" dirty="0">
                <a:latin typeface="Arial" panose="020B0604020202020204" pitchFamily="34" charset="0"/>
              </a:rPr>
              <a:t> ve ihzari tetkikler yaparlar.</a:t>
            </a:r>
          </a:p>
          <a:p>
            <a:pPr algn="just"/>
            <a:endParaRPr lang="tr-TR" sz="2800" dirty="0">
              <a:latin typeface="Arial" panose="020B0604020202020204" pitchFamily="34" charset="0"/>
            </a:endParaRPr>
          </a:p>
          <a:p>
            <a:pPr algn="just">
              <a:buFont typeface="Wingdings" panose="05000000000000000000" pitchFamily="2" charset="2"/>
              <a:buChar char="§"/>
            </a:pPr>
            <a:endParaRPr lang="tr-TR" sz="2600" dirty="0"/>
          </a:p>
          <a:p>
            <a:pPr algn="just">
              <a:buFont typeface="Wingdings" panose="05000000000000000000" pitchFamily="2" charset="2"/>
              <a:buChar char="§"/>
            </a:pPr>
            <a:endParaRPr lang="tr-TR" sz="2600" dirty="0"/>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6151676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409749"/>
            <a:ext cx="9144000" cy="5632311"/>
          </a:xfrm>
          <a:prstGeom prst="rect">
            <a:avLst/>
          </a:prstGeom>
        </p:spPr>
        <p:txBody>
          <a:bodyPr wrap="square">
            <a:spAutoFit/>
          </a:bodyPr>
          <a:lstStyle/>
          <a:p>
            <a:pPr algn="just"/>
            <a:r>
              <a:rPr lang="tr-TR" sz="2000" b="1" dirty="0" smtClean="0">
                <a:solidFill>
                  <a:srgbClr val="FF0000"/>
                </a:solidFill>
                <a:latin typeface="Arial" panose="020B0604020202020204" pitchFamily="34" charset="0"/>
              </a:rPr>
              <a:t>3634</a:t>
            </a:r>
            <a:r>
              <a:rPr lang="tr-TR" sz="2000" b="1" dirty="0">
                <a:solidFill>
                  <a:srgbClr val="FF0000"/>
                </a:solidFill>
                <a:latin typeface="Arial" panose="020B0604020202020204" pitchFamily="34" charset="0"/>
              </a:rPr>
              <a:t> </a:t>
            </a:r>
            <a:r>
              <a:rPr lang="tr-TR" sz="2000" b="1" dirty="0" smtClean="0">
                <a:solidFill>
                  <a:srgbClr val="FF0000"/>
                </a:solidFill>
                <a:latin typeface="Arial" panose="020B0604020202020204" pitchFamily="34" charset="0"/>
              </a:rPr>
              <a:t>Milli</a:t>
            </a:r>
            <a:r>
              <a:rPr lang="tr-TR" sz="2000" b="1" dirty="0">
                <a:solidFill>
                  <a:srgbClr val="FF0000"/>
                </a:solidFill>
                <a:latin typeface="Arial" panose="020B0604020202020204" pitchFamily="34" charset="0"/>
              </a:rPr>
              <a:t> </a:t>
            </a:r>
            <a:r>
              <a:rPr lang="tr-TR" sz="2000" b="1" dirty="0" smtClean="0">
                <a:solidFill>
                  <a:srgbClr val="FF0000"/>
                </a:solidFill>
                <a:latin typeface="Arial" panose="020B0604020202020204" pitchFamily="34" charset="0"/>
              </a:rPr>
              <a:t>Müdafaa </a:t>
            </a:r>
            <a:r>
              <a:rPr lang="tr-TR" sz="2000" b="1" dirty="0">
                <a:solidFill>
                  <a:srgbClr val="FF0000"/>
                </a:solidFill>
                <a:latin typeface="Arial" panose="020B0604020202020204" pitchFamily="34" charset="0"/>
              </a:rPr>
              <a:t>mükellefiyeti kanunu</a:t>
            </a:r>
            <a:endParaRPr lang="tr-TR" sz="2000" b="1" dirty="0" smtClean="0">
              <a:solidFill>
                <a:srgbClr val="FF0000"/>
              </a:solidFill>
              <a:latin typeface="Arial" panose="020B0604020202020204" pitchFamily="34" charset="0"/>
            </a:endParaRPr>
          </a:p>
          <a:p>
            <a:pPr algn="just"/>
            <a:endParaRPr lang="tr-TR" sz="2000" dirty="0">
              <a:latin typeface="Arial" panose="020B0604020202020204" pitchFamily="34" charset="0"/>
            </a:endParaRPr>
          </a:p>
          <a:p>
            <a:pPr algn="just"/>
            <a:r>
              <a:rPr lang="tr-TR" sz="2000" b="1" dirty="0" smtClean="0">
                <a:latin typeface="Arial" panose="020B0604020202020204" pitchFamily="34" charset="0"/>
              </a:rPr>
              <a:t>67-Milli </a:t>
            </a:r>
            <a:r>
              <a:rPr lang="tr-TR" sz="2000" b="1" dirty="0">
                <a:latin typeface="Arial" panose="020B0604020202020204" pitchFamily="34" charset="0"/>
              </a:rPr>
              <a:t>Müdafaa Mükellefiyetlerinin Tali Komisyonlarında Görev Alma ve El Koymada Nezaret Etme Değişimleri Bildirim Görevi:</a:t>
            </a:r>
            <a:endParaRPr lang="tr-TR" sz="2000" dirty="0">
              <a:latin typeface="Arial" panose="020B0604020202020204" pitchFamily="34" charset="0"/>
            </a:endParaRPr>
          </a:p>
          <a:p>
            <a:pPr algn="just"/>
            <a:r>
              <a:rPr lang="tr-TR" sz="2000" b="1" dirty="0" smtClean="0">
                <a:latin typeface="Arial" panose="020B0604020202020204" pitchFamily="34" charset="0"/>
              </a:rPr>
              <a:t>Madde </a:t>
            </a:r>
            <a:r>
              <a:rPr lang="tr-TR" sz="2000" b="1" dirty="0">
                <a:latin typeface="Arial" panose="020B0604020202020204" pitchFamily="34" charset="0"/>
              </a:rPr>
              <a:t>23 – </a:t>
            </a:r>
            <a:r>
              <a:rPr lang="tr-TR" sz="2000" dirty="0">
                <a:latin typeface="Arial" panose="020B0604020202020204" pitchFamily="34" charset="0"/>
              </a:rPr>
              <a:t>En az üç senede bir Milli Müdafaa Vekaletinin </a:t>
            </a:r>
            <a:r>
              <a:rPr lang="tr-TR" sz="2000" dirty="0" err="1">
                <a:latin typeface="Arial" panose="020B0604020202020204" pitchFamily="34" charset="0"/>
              </a:rPr>
              <a:t>tesbit</a:t>
            </a:r>
            <a:r>
              <a:rPr lang="tr-TR" sz="2000" dirty="0">
                <a:latin typeface="Arial" panose="020B0604020202020204" pitchFamily="34" charset="0"/>
              </a:rPr>
              <a:t> ettiği zamanlarda harp mükellefiyeti komisyonları tarafından nakil vasıtalarının tahriri yaptırılır. Nakil vasıtalarının tahrir </a:t>
            </a:r>
            <a:r>
              <a:rPr lang="tr-TR" sz="2000" dirty="0" smtClean="0">
                <a:latin typeface="Arial" panose="020B0604020202020204" pitchFamily="34" charset="0"/>
              </a:rPr>
              <a:t>heyetinde:</a:t>
            </a:r>
          </a:p>
          <a:p>
            <a:pPr algn="just"/>
            <a:r>
              <a:rPr lang="tr-TR" sz="2000" dirty="0">
                <a:latin typeface="Arial" panose="020B0604020202020204" pitchFamily="34" charset="0"/>
              </a:rPr>
              <a:t>	</a:t>
            </a:r>
            <a:r>
              <a:rPr lang="tr-TR" sz="2000" dirty="0" smtClean="0">
                <a:latin typeface="Arial" panose="020B0604020202020204" pitchFamily="34" charset="0"/>
              </a:rPr>
              <a:t>Askerlik </a:t>
            </a:r>
            <a:r>
              <a:rPr lang="tr-TR" sz="2000" dirty="0">
                <a:latin typeface="Arial" panose="020B0604020202020204" pitchFamily="34" charset="0"/>
              </a:rPr>
              <a:t>şube reisi veya şubeden bir subay, Askeri bir baytar, bulunmadığı halde Hükümet veya belediye baytarı, bunlar da yok ise hariçten serbest bir baytar ve bu da bulunmazsa atlı sınıftan bir subay</a:t>
            </a:r>
            <a:r>
              <a:rPr lang="tr-TR" sz="2000" dirty="0" smtClean="0">
                <a:latin typeface="Arial" panose="020B0604020202020204" pitchFamily="34" charset="0"/>
              </a:rPr>
              <a:t>,</a:t>
            </a:r>
          </a:p>
          <a:p>
            <a:pPr algn="just"/>
            <a:r>
              <a:rPr lang="tr-TR" sz="2000" dirty="0">
                <a:latin typeface="Arial" panose="020B0604020202020204" pitchFamily="34" charset="0"/>
              </a:rPr>
              <a:t>	</a:t>
            </a:r>
            <a:r>
              <a:rPr lang="tr-TR" sz="2000" dirty="0" smtClean="0">
                <a:latin typeface="Arial" panose="020B0604020202020204" pitchFamily="34" charset="0"/>
              </a:rPr>
              <a:t>(</a:t>
            </a:r>
            <a:r>
              <a:rPr lang="tr-TR" sz="2000" dirty="0">
                <a:latin typeface="Arial" panose="020B0604020202020204" pitchFamily="34" charset="0"/>
              </a:rPr>
              <a:t>Şehir veya kasabalarda belediyenin seçeceği bir kişi, köylerde köy muhtarı ve </a:t>
            </a:r>
            <a:r>
              <a:rPr lang="tr-TR" sz="2000" dirty="0" smtClean="0">
                <a:latin typeface="Arial" panose="020B0604020202020204" pitchFamily="34" charset="0"/>
              </a:rPr>
              <a:t>motorlu </a:t>
            </a:r>
            <a:r>
              <a:rPr lang="tr-TR" sz="2000" dirty="0">
                <a:latin typeface="Arial" panose="020B0604020202020204" pitchFamily="34" charset="0"/>
              </a:rPr>
              <a:t>kara vasıtalarının tahrir eden heyete baytar yerine bir makine mütehassısı bulunur.) </a:t>
            </a:r>
          </a:p>
          <a:p>
            <a:pPr algn="just"/>
            <a:endParaRPr lang="tr-TR" sz="2000" dirty="0">
              <a:latin typeface="Arial" panose="020B0604020202020204" pitchFamily="34" charset="0"/>
            </a:endParaRPr>
          </a:p>
          <a:p>
            <a:pPr algn="just"/>
            <a:endParaRPr lang="tr-TR" sz="2800" dirty="0">
              <a:latin typeface="Arial" panose="020B0604020202020204" pitchFamily="34" charset="0"/>
            </a:endParaRPr>
          </a:p>
          <a:p>
            <a:pPr algn="just">
              <a:buFont typeface="Wingdings" panose="05000000000000000000" pitchFamily="2" charset="2"/>
              <a:buChar char="§"/>
            </a:pPr>
            <a:endParaRPr lang="tr-TR" sz="2600" dirty="0"/>
          </a:p>
          <a:p>
            <a:pPr algn="just">
              <a:buFont typeface="Wingdings" panose="05000000000000000000" pitchFamily="2" charset="2"/>
              <a:buChar char="§"/>
            </a:pPr>
            <a:endParaRPr lang="tr-TR" sz="2600" dirty="0"/>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83349114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270601"/>
            <a:ext cx="9144000" cy="6617196"/>
          </a:xfrm>
          <a:prstGeom prst="rect">
            <a:avLst/>
          </a:prstGeom>
        </p:spPr>
        <p:txBody>
          <a:bodyPr wrap="square">
            <a:spAutoFit/>
          </a:bodyPr>
          <a:lstStyle/>
          <a:p>
            <a:pPr algn="just"/>
            <a:r>
              <a:rPr lang="tr-TR" b="1" dirty="0" smtClean="0">
                <a:solidFill>
                  <a:srgbClr val="FF0000"/>
                </a:solidFill>
                <a:latin typeface="Arial" panose="020B0604020202020204" pitchFamily="34" charset="0"/>
              </a:rPr>
              <a:t>3634</a:t>
            </a:r>
            <a:r>
              <a:rPr lang="tr-TR" b="1" dirty="0">
                <a:solidFill>
                  <a:srgbClr val="FF0000"/>
                </a:solidFill>
                <a:latin typeface="Arial" panose="020B0604020202020204" pitchFamily="34" charset="0"/>
              </a:rPr>
              <a:t> </a:t>
            </a:r>
            <a:r>
              <a:rPr lang="tr-TR" b="1" dirty="0" smtClean="0">
                <a:solidFill>
                  <a:srgbClr val="FF0000"/>
                </a:solidFill>
                <a:latin typeface="Arial" panose="020B0604020202020204" pitchFamily="34" charset="0"/>
              </a:rPr>
              <a:t>Milli</a:t>
            </a:r>
            <a:r>
              <a:rPr lang="tr-TR" b="1" dirty="0">
                <a:solidFill>
                  <a:srgbClr val="FF0000"/>
                </a:solidFill>
                <a:latin typeface="Arial" panose="020B0604020202020204" pitchFamily="34" charset="0"/>
              </a:rPr>
              <a:t> </a:t>
            </a:r>
            <a:r>
              <a:rPr lang="tr-TR" b="1" dirty="0" smtClean="0">
                <a:solidFill>
                  <a:srgbClr val="FF0000"/>
                </a:solidFill>
                <a:latin typeface="Arial" panose="020B0604020202020204" pitchFamily="34" charset="0"/>
              </a:rPr>
              <a:t>Müdafaa </a:t>
            </a:r>
            <a:r>
              <a:rPr lang="tr-TR" b="1" dirty="0">
                <a:solidFill>
                  <a:srgbClr val="FF0000"/>
                </a:solidFill>
                <a:latin typeface="Arial" panose="020B0604020202020204" pitchFamily="34" charset="0"/>
              </a:rPr>
              <a:t>mükellefiyeti kanunu</a:t>
            </a:r>
            <a:endParaRPr lang="tr-TR" b="1" dirty="0" smtClean="0">
              <a:solidFill>
                <a:srgbClr val="FF0000"/>
              </a:solidFill>
              <a:latin typeface="Arial" panose="020B0604020202020204" pitchFamily="34" charset="0"/>
            </a:endParaRPr>
          </a:p>
          <a:p>
            <a:pPr algn="just"/>
            <a:r>
              <a:rPr lang="tr-TR" b="1" dirty="0" smtClean="0">
                <a:latin typeface="Arial" panose="020B0604020202020204" pitchFamily="34" charset="0"/>
              </a:rPr>
              <a:t>67-Milli </a:t>
            </a:r>
            <a:r>
              <a:rPr lang="tr-TR" b="1" dirty="0">
                <a:latin typeface="Arial" panose="020B0604020202020204" pitchFamily="34" charset="0"/>
              </a:rPr>
              <a:t>Müdafaa Mükellefiyetlerinin Tali Komisyonlarında Görev Alma ve El Koymada Nezaret Etme Değişimleri Bildirim Görevi:</a:t>
            </a:r>
            <a:endParaRPr lang="tr-TR" dirty="0">
              <a:latin typeface="Arial" panose="020B0604020202020204" pitchFamily="34" charset="0"/>
            </a:endParaRPr>
          </a:p>
          <a:p>
            <a:pPr algn="just"/>
            <a:r>
              <a:rPr lang="tr-TR" b="1" dirty="0" smtClean="0">
                <a:latin typeface="Arial" panose="020B0604020202020204" pitchFamily="34" charset="0"/>
              </a:rPr>
              <a:t>Madde </a:t>
            </a:r>
            <a:r>
              <a:rPr lang="tr-TR" b="1" dirty="0">
                <a:latin typeface="Arial" panose="020B0604020202020204" pitchFamily="34" charset="0"/>
              </a:rPr>
              <a:t>25 – (Değişik: 10/6/1959 - 7343/1 </a:t>
            </a:r>
            <a:r>
              <a:rPr lang="tr-TR" b="1" dirty="0" err="1">
                <a:latin typeface="Arial" panose="020B0604020202020204" pitchFamily="34" charset="0"/>
              </a:rPr>
              <a:t>md.</a:t>
            </a:r>
            <a:r>
              <a:rPr lang="tr-TR" b="1" dirty="0">
                <a:latin typeface="Arial" panose="020B0604020202020204" pitchFamily="34" charset="0"/>
              </a:rPr>
              <a:t>) </a:t>
            </a:r>
            <a:endParaRPr lang="tr-TR" dirty="0">
              <a:latin typeface="Arial" panose="020B0604020202020204" pitchFamily="34" charset="0"/>
            </a:endParaRPr>
          </a:p>
          <a:p>
            <a:pPr algn="just"/>
            <a:r>
              <a:rPr lang="tr-TR" dirty="0">
                <a:latin typeface="Arial" panose="020B0604020202020204" pitchFamily="34" charset="0"/>
              </a:rPr>
              <a:t>Tahrir heyetleri senede bir defa, erlerin yoklamaları zamanında merkeze gelen köy ihtiyar heyetlerinin seçeceği adamları ve merkezde muhtarları komisyona çağırarak bütün nakliye vasıtaları hakkında verecekleri son malumatı tahrir defterine adedi fazla olanlar başa geçirilmek üzere kayıt ve işaret </a:t>
            </a:r>
            <a:r>
              <a:rPr lang="tr-TR" dirty="0" smtClean="0">
                <a:latin typeface="Arial" panose="020B0604020202020204" pitchFamily="34" charset="0"/>
              </a:rPr>
              <a:t>ederler.</a:t>
            </a:r>
          </a:p>
          <a:p>
            <a:pPr algn="just"/>
            <a:r>
              <a:rPr lang="tr-TR" b="1" dirty="0" smtClean="0">
                <a:latin typeface="Arial" panose="020B0604020202020204" pitchFamily="34" charset="0"/>
              </a:rPr>
              <a:t>Madde </a:t>
            </a:r>
            <a:r>
              <a:rPr lang="tr-TR" b="1" dirty="0">
                <a:latin typeface="Arial" panose="020B0604020202020204" pitchFamily="34" charset="0"/>
              </a:rPr>
              <a:t>27 – (Değişik: 10/6/1959 - 7343/1 Md</a:t>
            </a:r>
            <a:r>
              <a:rPr lang="tr-TR" b="1" i="1" dirty="0">
                <a:latin typeface="Arial" panose="020B0604020202020204" pitchFamily="34" charset="0"/>
              </a:rPr>
              <a:t>.)</a:t>
            </a:r>
            <a:endParaRPr lang="tr-TR" i="1" dirty="0">
              <a:latin typeface="Arial" panose="020B0604020202020204" pitchFamily="34" charset="0"/>
            </a:endParaRPr>
          </a:p>
          <a:p>
            <a:pPr algn="just"/>
            <a:r>
              <a:rPr lang="tr-TR" dirty="0" smtClean="0">
                <a:latin typeface="Arial" panose="020B0604020202020204" pitchFamily="34" charset="0"/>
              </a:rPr>
              <a:t>Tahrire </a:t>
            </a:r>
            <a:r>
              <a:rPr lang="tr-TR" dirty="0">
                <a:latin typeface="Arial" panose="020B0604020202020204" pitchFamily="34" charset="0"/>
              </a:rPr>
              <a:t>tabi nakil vasıtalarının başkalarına satılması veya her hangi bir sebeple elden çıkarılması halinde on gün içinde sahipleri mahalle veya köylerde muhtar ve ihtiyar heyetlerine, muhtar ve ihtiyar heyetleri de 28 inci maddede yazılı müddet zarfında tasdikli bir liste halinde Milli Müdafaa Mükellefiyeti komisyonlarına bildirmeye, alanlar da mahalle veya köylerde aynı makamlara kaydettirmeye mecburdurlar. Bu sonuncular daha evvel diğer bir mahalde elden çıkarılmışlarsa o mahaldeki salahiyetli makamlara yazdırırlar. Köy ve mahalle muhtar ve ihtiyar heyetleri hazarda tahrir işlerinin ve seferde Milli Müdafaa mükellefiyeti işlerinin vaktinde ve doğru olarak yapılmasını takip etmeye ve kanunun dışında hareket edenleri komisyonlara haber vermeye mecburdurlar. </a:t>
            </a:r>
          </a:p>
          <a:p>
            <a:pPr algn="just"/>
            <a:endParaRPr lang="tr-TR" sz="2000" dirty="0">
              <a:latin typeface="Arial" panose="020B0604020202020204" pitchFamily="34" charset="0"/>
            </a:endParaRPr>
          </a:p>
          <a:p>
            <a:pPr algn="just"/>
            <a:endParaRPr lang="tr-TR" sz="2800" dirty="0">
              <a:latin typeface="Arial" panose="020B0604020202020204" pitchFamily="34" charset="0"/>
            </a:endParaRPr>
          </a:p>
          <a:p>
            <a:pPr algn="just">
              <a:buFont typeface="Wingdings" panose="05000000000000000000" pitchFamily="2" charset="2"/>
              <a:buChar char="§"/>
            </a:pPr>
            <a:endParaRPr lang="tr-TR" sz="2600" dirty="0"/>
          </a:p>
          <a:p>
            <a:pPr algn="just">
              <a:buFont typeface="Wingdings" panose="05000000000000000000" pitchFamily="2" charset="2"/>
              <a:buChar char="§"/>
            </a:pPr>
            <a:endParaRPr lang="tr-TR" sz="2600" dirty="0"/>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1141306592"/>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348505"/>
            <a:ext cx="9144000" cy="5601533"/>
          </a:xfrm>
          <a:prstGeom prst="rect">
            <a:avLst/>
          </a:prstGeom>
        </p:spPr>
        <p:txBody>
          <a:bodyPr wrap="square">
            <a:spAutoFit/>
          </a:bodyPr>
          <a:lstStyle/>
          <a:p>
            <a:pPr algn="just"/>
            <a:r>
              <a:rPr lang="tr-TR" sz="2400" b="1" dirty="0" smtClean="0">
                <a:solidFill>
                  <a:srgbClr val="FF0000"/>
                </a:solidFill>
                <a:latin typeface="Arial" panose="020B0604020202020204" pitchFamily="34" charset="0"/>
              </a:rPr>
              <a:t>3634</a:t>
            </a:r>
            <a:r>
              <a:rPr lang="tr-TR" sz="2400" b="1" dirty="0">
                <a:solidFill>
                  <a:srgbClr val="FF0000"/>
                </a:solidFill>
                <a:latin typeface="Arial" panose="020B0604020202020204" pitchFamily="34" charset="0"/>
              </a:rPr>
              <a:t> </a:t>
            </a:r>
            <a:r>
              <a:rPr lang="tr-TR" sz="2400" b="1" dirty="0" smtClean="0">
                <a:solidFill>
                  <a:srgbClr val="FF0000"/>
                </a:solidFill>
                <a:latin typeface="Arial" panose="020B0604020202020204" pitchFamily="34" charset="0"/>
              </a:rPr>
              <a:t>Milli</a:t>
            </a:r>
            <a:r>
              <a:rPr lang="tr-TR" sz="2400" b="1" dirty="0">
                <a:solidFill>
                  <a:srgbClr val="FF0000"/>
                </a:solidFill>
                <a:latin typeface="Arial" panose="020B0604020202020204" pitchFamily="34" charset="0"/>
              </a:rPr>
              <a:t> </a:t>
            </a:r>
            <a:r>
              <a:rPr lang="tr-TR" sz="2400" b="1" dirty="0" smtClean="0">
                <a:solidFill>
                  <a:srgbClr val="FF0000"/>
                </a:solidFill>
                <a:latin typeface="Arial" panose="020B0604020202020204" pitchFamily="34" charset="0"/>
              </a:rPr>
              <a:t>Müdafaa </a:t>
            </a:r>
            <a:r>
              <a:rPr lang="tr-TR" sz="2400" b="1" dirty="0">
                <a:solidFill>
                  <a:srgbClr val="FF0000"/>
                </a:solidFill>
                <a:latin typeface="Arial" panose="020B0604020202020204" pitchFamily="34" charset="0"/>
              </a:rPr>
              <a:t>mükellefiyeti kanunu</a:t>
            </a:r>
            <a:endParaRPr lang="tr-TR" sz="2400" b="1" dirty="0" smtClean="0">
              <a:solidFill>
                <a:srgbClr val="FF0000"/>
              </a:solidFill>
              <a:latin typeface="Arial" panose="020B0604020202020204" pitchFamily="34" charset="0"/>
            </a:endParaRPr>
          </a:p>
          <a:p>
            <a:pPr algn="just"/>
            <a:endParaRPr lang="tr-TR" sz="2400" dirty="0">
              <a:latin typeface="Arial" panose="020B0604020202020204" pitchFamily="34" charset="0"/>
            </a:endParaRPr>
          </a:p>
          <a:p>
            <a:pPr algn="just"/>
            <a:r>
              <a:rPr lang="tr-TR" sz="2400" b="1" dirty="0" smtClean="0">
                <a:latin typeface="Arial" panose="020B0604020202020204" pitchFamily="34" charset="0"/>
              </a:rPr>
              <a:t>67-Milli </a:t>
            </a:r>
            <a:r>
              <a:rPr lang="tr-TR" sz="2400" b="1" dirty="0">
                <a:latin typeface="Arial" panose="020B0604020202020204" pitchFamily="34" charset="0"/>
              </a:rPr>
              <a:t>Müdafaa Mükellefiyetlerinin Tali Komisyonlarında Görev Alma ve El Koymada Nezaret Etme Değişimleri Bildirim Görevi:</a:t>
            </a:r>
            <a:endParaRPr lang="tr-TR" sz="2400" dirty="0">
              <a:latin typeface="Arial" panose="020B0604020202020204" pitchFamily="34" charset="0"/>
            </a:endParaRPr>
          </a:p>
          <a:p>
            <a:pPr algn="just"/>
            <a:r>
              <a:rPr lang="tr-TR" sz="2400" b="1" dirty="0" smtClean="0">
                <a:latin typeface="Arial" panose="020B0604020202020204" pitchFamily="34" charset="0"/>
              </a:rPr>
              <a:t>Madde </a:t>
            </a:r>
            <a:r>
              <a:rPr lang="tr-TR" sz="2400" b="1" dirty="0">
                <a:latin typeface="Arial" panose="020B0604020202020204" pitchFamily="34" charset="0"/>
              </a:rPr>
              <a:t>28 – (Değişik: 10/6/1959 - 7343/1 </a:t>
            </a:r>
            <a:r>
              <a:rPr lang="tr-TR" sz="2400" b="1" dirty="0" err="1">
                <a:latin typeface="Arial" panose="020B0604020202020204" pitchFamily="34" charset="0"/>
              </a:rPr>
              <a:t>md.</a:t>
            </a:r>
            <a:r>
              <a:rPr lang="tr-TR" sz="2400" b="1" dirty="0">
                <a:latin typeface="Arial" panose="020B0604020202020204" pitchFamily="34" charset="0"/>
              </a:rPr>
              <a:t>) </a:t>
            </a:r>
            <a:endParaRPr lang="tr-TR" sz="2400" dirty="0">
              <a:latin typeface="Arial" panose="020B0604020202020204" pitchFamily="34" charset="0"/>
            </a:endParaRPr>
          </a:p>
          <a:p>
            <a:pPr algn="just"/>
            <a:r>
              <a:rPr lang="tr-TR" sz="2400" b="1" dirty="0">
                <a:latin typeface="Arial" panose="020B0604020202020204" pitchFamily="34" charset="0"/>
              </a:rPr>
              <a:t>Köy ve mahalle muhtar </a:t>
            </a:r>
            <a:r>
              <a:rPr lang="tr-TR" sz="2400" dirty="0">
                <a:latin typeface="Arial" panose="020B0604020202020204" pitchFamily="34" charset="0"/>
              </a:rPr>
              <a:t>ve ihtiyar heyetleri, 27 inci madde mucibince kendilerine bildirilen mıntıkalarındaki nakil vasıtalarının değişikliklerini mahalleri Milli Müdafaa Mükellefiyeti komisyonlarına her üç ay nihayetinde bildirmeye mecburdurlar.</a:t>
            </a:r>
          </a:p>
          <a:p>
            <a:pPr algn="just"/>
            <a:endParaRPr lang="tr-TR" dirty="0">
              <a:latin typeface="Arial" panose="020B0604020202020204" pitchFamily="34" charset="0"/>
            </a:endParaRPr>
          </a:p>
          <a:p>
            <a:pPr algn="just"/>
            <a:endParaRPr lang="tr-TR" sz="2000" dirty="0">
              <a:latin typeface="Arial" panose="020B0604020202020204" pitchFamily="34" charset="0"/>
            </a:endParaRPr>
          </a:p>
          <a:p>
            <a:pPr algn="just"/>
            <a:endParaRPr lang="tr-TR" sz="2800" dirty="0">
              <a:latin typeface="Arial" panose="020B0604020202020204" pitchFamily="34" charset="0"/>
            </a:endParaRPr>
          </a:p>
          <a:p>
            <a:pPr algn="just">
              <a:buFont typeface="Wingdings" panose="05000000000000000000" pitchFamily="2" charset="2"/>
              <a:buChar char="§"/>
            </a:pPr>
            <a:endParaRPr lang="tr-TR" sz="2600" dirty="0"/>
          </a:p>
          <a:p>
            <a:pPr algn="just">
              <a:buFont typeface="Wingdings" panose="05000000000000000000" pitchFamily="2" charset="2"/>
              <a:buChar char="§"/>
            </a:pPr>
            <a:endParaRPr lang="tr-TR" sz="2600" dirty="0"/>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80423734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300419"/>
            <a:ext cx="9144000" cy="7448193"/>
          </a:xfrm>
          <a:prstGeom prst="rect">
            <a:avLst/>
          </a:prstGeom>
        </p:spPr>
        <p:txBody>
          <a:bodyPr wrap="square">
            <a:spAutoFit/>
          </a:bodyPr>
          <a:lstStyle/>
          <a:p>
            <a:pPr algn="just"/>
            <a:r>
              <a:rPr lang="tr-TR" sz="1600" b="1" dirty="0" smtClean="0">
                <a:solidFill>
                  <a:srgbClr val="FF0000"/>
                </a:solidFill>
                <a:latin typeface="Arial" panose="020B0604020202020204" pitchFamily="34" charset="0"/>
              </a:rPr>
              <a:t>3634</a:t>
            </a:r>
            <a:r>
              <a:rPr lang="tr-TR" sz="1600" b="1" dirty="0">
                <a:solidFill>
                  <a:srgbClr val="FF0000"/>
                </a:solidFill>
                <a:latin typeface="Arial" panose="020B0604020202020204" pitchFamily="34" charset="0"/>
              </a:rPr>
              <a:t> </a:t>
            </a:r>
            <a:r>
              <a:rPr lang="tr-TR" sz="1600" b="1" dirty="0" smtClean="0">
                <a:solidFill>
                  <a:srgbClr val="FF0000"/>
                </a:solidFill>
                <a:latin typeface="Arial" panose="020B0604020202020204" pitchFamily="34" charset="0"/>
              </a:rPr>
              <a:t>Milli</a:t>
            </a:r>
            <a:r>
              <a:rPr lang="tr-TR" sz="1600" b="1" dirty="0">
                <a:solidFill>
                  <a:srgbClr val="FF0000"/>
                </a:solidFill>
                <a:latin typeface="Arial" panose="020B0604020202020204" pitchFamily="34" charset="0"/>
              </a:rPr>
              <a:t> </a:t>
            </a:r>
            <a:r>
              <a:rPr lang="tr-TR" sz="1600" b="1" dirty="0" smtClean="0">
                <a:solidFill>
                  <a:srgbClr val="FF0000"/>
                </a:solidFill>
                <a:latin typeface="Arial" panose="020B0604020202020204" pitchFamily="34" charset="0"/>
              </a:rPr>
              <a:t>Müdafaa </a:t>
            </a:r>
            <a:r>
              <a:rPr lang="tr-TR" sz="1600" b="1" dirty="0">
                <a:solidFill>
                  <a:srgbClr val="FF0000"/>
                </a:solidFill>
                <a:latin typeface="Arial" panose="020B0604020202020204" pitchFamily="34" charset="0"/>
              </a:rPr>
              <a:t>mükellefiyeti kanunu</a:t>
            </a:r>
            <a:endParaRPr lang="tr-TR" sz="1600" b="1" dirty="0" smtClean="0">
              <a:solidFill>
                <a:srgbClr val="FF0000"/>
              </a:solidFill>
              <a:latin typeface="Arial" panose="020B0604020202020204" pitchFamily="34" charset="0"/>
            </a:endParaRPr>
          </a:p>
          <a:p>
            <a:pPr algn="just"/>
            <a:r>
              <a:rPr lang="tr-TR" sz="1600" b="1" dirty="0" smtClean="0">
                <a:latin typeface="Arial" panose="020B0604020202020204" pitchFamily="34" charset="0"/>
              </a:rPr>
              <a:t>67-Milli </a:t>
            </a:r>
            <a:r>
              <a:rPr lang="tr-TR" sz="1600" b="1" dirty="0">
                <a:latin typeface="Arial" panose="020B0604020202020204" pitchFamily="34" charset="0"/>
              </a:rPr>
              <a:t>Müdafaa Mükellefiyetlerinin Tali Komisyonlarında Görev Alma ve El Koymada Nezaret Etme Değişimleri Bildirim </a:t>
            </a:r>
            <a:r>
              <a:rPr lang="tr-TR" sz="1600" b="1" dirty="0" smtClean="0">
                <a:latin typeface="Arial" panose="020B0604020202020204" pitchFamily="34" charset="0"/>
              </a:rPr>
              <a:t>Görevi:</a:t>
            </a:r>
            <a:endParaRPr lang="tr-TR" sz="1600" dirty="0">
              <a:latin typeface="Arial" panose="020B0604020202020204" pitchFamily="34" charset="0"/>
            </a:endParaRPr>
          </a:p>
          <a:p>
            <a:pPr algn="just"/>
            <a:r>
              <a:rPr lang="tr-TR" sz="1600" b="1" dirty="0" smtClean="0">
                <a:latin typeface="Arial" panose="020B0604020202020204" pitchFamily="34" charset="0"/>
              </a:rPr>
              <a:t>Madde </a:t>
            </a:r>
            <a:r>
              <a:rPr lang="tr-TR" sz="1600" b="1" dirty="0">
                <a:latin typeface="Arial" panose="020B0604020202020204" pitchFamily="34" charset="0"/>
              </a:rPr>
              <a:t>52 – (Değişik: 10/6/1959 - 7343/1 </a:t>
            </a:r>
            <a:r>
              <a:rPr lang="tr-TR" sz="1600" b="1" dirty="0" err="1">
                <a:latin typeface="Arial" panose="020B0604020202020204" pitchFamily="34" charset="0"/>
              </a:rPr>
              <a:t>md.</a:t>
            </a:r>
            <a:r>
              <a:rPr lang="tr-TR" sz="1600" b="1" dirty="0">
                <a:latin typeface="Arial" panose="020B0604020202020204" pitchFamily="34" charset="0"/>
              </a:rPr>
              <a:t>) </a:t>
            </a:r>
            <a:endParaRPr lang="tr-TR" sz="1600" dirty="0">
              <a:latin typeface="Arial" panose="020B0604020202020204" pitchFamily="34" charset="0"/>
            </a:endParaRPr>
          </a:p>
          <a:p>
            <a:pPr algn="just"/>
            <a:r>
              <a:rPr lang="tr-TR" sz="1600" dirty="0">
                <a:latin typeface="Arial" panose="020B0604020202020204" pitchFamily="34" charset="0"/>
              </a:rPr>
              <a:t>Birinci maddede yazılı hallerde her türlü sanayi müesseseleri işletenler askeri ihtiyaçları temin için bütün eşhas, tesisat ve iptidai maddeleriyle bütün mahsul ve mamullerini tebliğ olunacak bir Milli Müdafaa Mükellefiyeti emri üzerine ciheti askeriye emrine vermeye ve işletmeye mecbur </a:t>
            </a:r>
            <a:r>
              <a:rPr lang="tr-TR" sz="1600" dirty="0" smtClean="0">
                <a:latin typeface="Arial" panose="020B0604020202020204" pitchFamily="34" charset="0"/>
              </a:rPr>
              <a:t>tutulabilirler.</a:t>
            </a:r>
          </a:p>
          <a:p>
            <a:pPr algn="just"/>
            <a:r>
              <a:rPr lang="tr-TR" sz="1600" dirty="0">
                <a:latin typeface="Arial" panose="020B0604020202020204" pitchFamily="34" charset="0"/>
              </a:rPr>
              <a:t>	</a:t>
            </a:r>
            <a:r>
              <a:rPr lang="tr-TR" sz="1600" dirty="0" smtClean="0">
                <a:latin typeface="Arial" panose="020B0604020202020204" pitchFamily="34" charset="0"/>
              </a:rPr>
              <a:t>Milli </a:t>
            </a:r>
            <a:r>
              <a:rPr lang="tr-TR" sz="1600" dirty="0">
                <a:latin typeface="Arial" panose="020B0604020202020204" pitchFamily="34" charset="0"/>
              </a:rPr>
              <a:t>Müdafaa Mükellefiyeti ne kadar devam ederse etsin müesseseleri işletenler ciheti askeriyenin müsaadesi olmadıkça mükellefiyetin tatbik olunduğu hiçbir şeyi harice veremezler.  Milli Müdafaa Mükellefiyeti tatbik edilen müesseselerde istihdam vasıtalarının kifayetsizliği halinde bu noksan hariçten Milli Müdafaa Mükellefiyeti </a:t>
            </a:r>
            <a:r>
              <a:rPr lang="tr-TR" sz="1600" dirty="0" smtClean="0">
                <a:latin typeface="Arial" panose="020B0604020202020204" pitchFamily="34" charset="0"/>
              </a:rPr>
              <a:t>yoluyla </a:t>
            </a:r>
            <a:r>
              <a:rPr lang="tr-TR" sz="1600" dirty="0">
                <a:latin typeface="Arial" panose="020B0604020202020204" pitchFamily="34" charset="0"/>
              </a:rPr>
              <a:t>tedarik olunur ve şu halde ciheti askeriye müessesenin tamamına veya bir kısmına el koyarak tamamlanan vasıtalarla işleteceği gibi kısmen veya tamamen başka bir mahalle nakil veya diğer bir istihsal için de istimal edebilir. Ancak, el koymadan evvel işletenler veya mümessilleri ve bunlar bulunmazsa bağlı bulunduğu veya en yakın muhtar ve ihtiyar heyeti huzurunda müessesede mevcut bütün tesisat, malzeme ve mahsullerin stokları bir deftere yazılarak </a:t>
            </a:r>
            <a:r>
              <a:rPr lang="tr-TR" sz="1600" dirty="0" smtClean="0">
                <a:latin typeface="Arial" panose="020B0604020202020204" pitchFamily="34" charset="0"/>
              </a:rPr>
              <a:t>tespit </a:t>
            </a:r>
            <a:r>
              <a:rPr lang="tr-TR" sz="1600" dirty="0">
                <a:latin typeface="Arial" panose="020B0604020202020204" pitchFamily="34" charset="0"/>
              </a:rPr>
              <a:t>ve ziri sayımda bulunanlara imza ettirilir. Bu defterin bir sureti mal sahibine verilir. </a:t>
            </a:r>
          </a:p>
          <a:p>
            <a:pPr algn="just"/>
            <a:r>
              <a:rPr lang="tr-TR" sz="1600" dirty="0" smtClean="0">
                <a:latin typeface="Arial" panose="020B0604020202020204" pitchFamily="34" charset="0"/>
              </a:rPr>
              <a:t>	Ciheti </a:t>
            </a:r>
            <a:r>
              <a:rPr lang="tr-TR" sz="1600" dirty="0">
                <a:latin typeface="Arial" panose="020B0604020202020204" pitchFamily="34" charset="0"/>
              </a:rPr>
              <a:t>askeriye, müesseseyi işlettiği müddetçe askeri işlere mani olmamak üzere müessese sahibi çalışmasına devam edebilir.</a:t>
            </a:r>
          </a:p>
          <a:p>
            <a:pPr algn="just"/>
            <a:endParaRPr lang="tr-TR" sz="2400" dirty="0">
              <a:latin typeface="Arial" panose="020B0604020202020204" pitchFamily="34" charset="0"/>
            </a:endParaRPr>
          </a:p>
          <a:p>
            <a:pPr algn="just"/>
            <a:endParaRPr lang="tr-TR" dirty="0">
              <a:latin typeface="Arial" panose="020B0604020202020204" pitchFamily="34" charset="0"/>
            </a:endParaRPr>
          </a:p>
          <a:p>
            <a:pPr algn="just"/>
            <a:endParaRPr lang="tr-TR" sz="2000" dirty="0">
              <a:latin typeface="Arial" panose="020B0604020202020204" pitchFamily="34" charset="0"/>
            </a:endParaRPr>
          </a:p>
          <a:p>
            <a:pPr algn="just"/>
            <a:endParaRPr lang="tr-TR" sz="2800" dirty="0">
              <a:latin typeface="Arial" panose="020B0604020202020204" pitchFamily="34" charset="0"/>
            </a:endParaRPr>
          </a:p>
          <a:p>
            <a:pPr algn="just">
              <a:buFont typeface="Wingdings" panose="05000000000000000000" pitchFamily="2" charset="2"/>
              <a:buChar char="§"/>
            </a:pPr>
            <a:endParaRPr lang="tr-TR" sz="2600" dirty="0"/>
          </a:p>
          <a:p>
            <a:pPr algn="just">
              <a:buFont typeface="Wingdings" panose="05000000000000000000" pitchFamily="2" charset="2"/>
              <a:buChar char="§"/>
            </a:pPr>
            <a:endParaRPr lang="tr-TR" sz="2600" dirty="0"/>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96802388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409749"/>
            <a:ext cx="9144000" cy="5755422"/>
          </a:xfrm>
          <a:prstGeom prst="rect">
            <a:avLst/>
          </a:prstGeom>
        </p:spPr>
        <p:txBody>
          <a:bodyPr wrap="square">
            <a:spAutoFit/>
          </a:bodyPr>
          <a:lstStyle/>
          <a:p>
            <a:pPr algn="just"/>
            <a:r>
              <a:rPr lang="tr-TR" sz="2400" b="1" dirty="0" smtClean="0">
                <a:solidFill>
                  <a:srgbClr val="FF0000"/>
                </a:solidFill>
                <a:latin typeface="Arial" panose="020B0604020202020204" pitchFamily="34" charset="0"/>
              </a:rPr>
              <a:t>3634</a:t>
            </a:r>
            <a:r>
              <a:rPr lang="tr-TR" sz="2400" b="1" dirty="0">
                <a:solidFill>
                  <a:srgbClr val="FF0000"/>
                </a:solidFill>
                <a:latin typeface="Arial" panose="020B0604020202020204" pitchFamily="34" charset="0"/>
              </a:rPr>
              <a:t> </a:t>
            </a:r>
            <a:r>
              <a:rPr lang="tr-TR" sz="2400" b="1" dirty="0" smtClean="0">
                <a:solidFill>
                  <a:srgbClr val="FF0000"/>
                </a:solidFill>
                <a:latin typeface="Arial" panose="020B0604020202020204" pitchFamily="34" charset="0"/>
              </a:rPr>
              <a:t>Milli</a:t>
            </a:r>
            <a:r>
              <a:rPr lang="tr-TR" sz="2400" b="1" dirty="0">
                <a:solidFill>
                  <a:srgbClr val="FF0000"/>
                </a:solidFill>
                <a:latin typeface="Arial" panose="020B0604020202020204" pitchFamily="34" charset="0"/>
              </a:rPr>
              <a:t> </a:t>
            </a:r>
            <a:r>
              <a:rPr lang="tr-TR" sz="2400" b="1" dirty="0" smtClean="0">
                <a:solidFill>
                  <a:srgbClr val="FF0000"/>
                </a:solidFill>
                <a:latin typeface="Arial" panose="020B0604020202020204" pitchFamily="34" charset="0"/>
              </a:rPr>
              <a:t>Müdafaa </a:t>
            </a:r>
            <a:r>
              <a:rPr lang="tr-TR" sz="2400" b="1" dirty="0">
                <a:solidFill>
                  <a:srgbClr val="FF0000"/>
                </a:solidFill>
                <a:latin typeface="Arial" panose="020B0604020202020204" pitchFamily="34" charset="0"/>
              </a:rPr>
              <a:t>mükellefiyeti kanunu</a:t>
            </a:r>
            <a:endParaRPr lang="tr-TR" sz="2400" b="1" dirty="0" smtClean="0">
              <a:solidFill>
                <a:srgbClr val="FF0000"/>
              </a:solidFill>
              <a:latin typeface="Arial" panose="020B0604020202020204" pitchFamily="34" charset="0"/>
            </a:endParaRPr>
          </a:p>
          <a:p>
            <a:pPr algn="just"/>
            <a:endParaRPr lang="tr-TR" sz="2400" dirty="0">
              <a:latin typeface="Arial" panose="020B0604020202020204" pitchFamily="34" charset="0"/>
            </a:endParaRPr>
          </a:p>
          <a:p>
            <a:pPr algn="just"/>
            <a:r>
              <a:rPr lang="tr-TR" sz="2400" b="1" dirty="0" smtClean="0">
                <a:latin typeface="Arial" panose="020B0604020202020204" pitchFamily="34" charset="0"/>
              </a:rPr>
              <a:t>67-Milli </a:t>
            </a:r>
            <a:r>
              <a:rPr lang="tr-TR" sz="2400" b="1" dirty="0">
                <a:latin typeface="Arial" panose="020B0604020202020204" pitchFamily="34" charset="0"/>
              </a:rPr>
              <a:t>Müdafaa Mükellefiyetlerinin Tali Komisyonlarında Görev Alma ve El Koymada Nezaret Etme Değişimleri Bildirim </a:t>
            </a:r>
            <a:r>
              <a:rPr lang="tr-TR" sz="2400" b="1" dirty="0" smtClean="0">
                <a:latin typeface="Arial" panose="020B0604020202020204" pitchFamily="34" charset="0"/>
              </a:rPr>
              <a:t>Görevi:</a:t>
            </a:r>
            <a:endParaRPr lang="tr-TR" sz="2400" dirty="0">
              <a:latin typeface="Arial" panose="020B0604020202020204" pitchFamily="34" charset="0"/>
            </a:endParaRPr>
          </a:p>
          <a:p>
            <a:pPr algn="just"/>
            <a:r>
              <a:rPr lang="tr-TR" sz="2400" b="1" dirty="0" smtClean="0">
                <a:latin typeface="Arial" panose="020B0604020202020204" pitchFamily="34" charset="0"/>
              </a:rPr>
              <a:t>Madde </a:t>
            </a:r>
            <a:r>
              <a:rPr lang="tr-TR" sz="2400" b="1" dirty="0">
                <a:latin typeface="Arial" panose="020B0604020202020204" pitchFamily="34" charset="0"/>
              </a:rPr>
              <a:t>76 – (Değişik: 10/6/1959 - 7343/1 </a:t>
            </a:r>
            <a:r>
              <a:rPr lang="tr-TR" sz="2400" b="1" dirty="0" err="1">
                <a:latin typeface="Arial" panose="020B0604020202020204" pitchFamily="34" charset="0"/>
              </a:rPr>
              <a:t>md.</a:t>
            </a:r>
            <a:r>
              <a:rPr lang="tr-TR" sz="2400" b="1" dirty="0">
                <a:latin typeface="Arial" panose="020B0604020202020204" pitchFamily="34" charset="0"/>
              </a:rPr>
              <a:t>) </a:t>
            </a:r>
            <a:endParaRPr lang="tr-TR" sz="2400" dirty="0">
              <a:latin typeface="Arial" panose="020B0604020202020204" pitchFamily="34" charset="0"/>
            </a:endParaRPr>
          </a:p>
          <a:p>
            <a:pPr algn="just"/>
            <a:r>
              <a:rPr lang="tr-TR" sz="2400" dirty="0">
                <a:latin typeface="Arial" panose="020B0604020202020204" pitchFamily="34" charset="0"/>
              </a:rPr>
              <a:t>6, 7, 8 inci fasıllarda yazılı müesseseler ve emvali ile 9 uncu fasılda yazılı eşyadan Milli Müdafaa Mükellefiyeti tatbik edilenlere el koymadan evvel bunları işletenler veya mümessilleri ve bunlar bulunmazsa bağlı olduğu veya en yakın muhtar ve ihtiyar heyeti huzurunda mevcut tesisat, malzeme ve mamur ve mahsuller bir deftere yazılarak </a:t>
            </a:r>
            <a:r>
              <a:rPr lang="tr-TR" sz="2400" dirty="0" smtClean="0">
                <a:latin typeface="Arial" panose="020B0604020202020204" pitchFamily="34" charset="0"/>
              </a:rPr>
              <a:t>tespit </a:t>
            </a:r>
            <a:r>
              <a:rPr lang="tr-TR" sz="2400" dirty="0">
                <a:latin typeface="Arial" panose="020B0604020202020204" pitchFamily="34" charset="0"/>
              </a:rPr>
              <a:t>ve ziri sayımda bulunanlara imza ettirilir.</a:t>
            </a:r>
          </a:p>
          <a:p>
            <a:pPr algn="just"/>
            <a:endParaRPr lang="tr-TR" sz="2800" dirty="0">
              <a:latin typeface="Arial" panose="020B0604020202020204" pitchFamily="34" charset="0"/>
            </a:endParaRPr>
          </a:p>
          <a:p>
            <a:pPr algn="just">
              <a:buFont typeface="Wingdings" panose="05000000000000000000" pitchFamily="2" charset="2"/>
              <a:buChar char="§"/>
            </a:pPr>
            <a:endParaRPr lang="tr-TR" sz="2600" dirty="0"/>
          </a:p>
          <a:p>
            <a:pPr algn="just">
              <a:buFont typeface="Wingdings" panose="05000000000000000000" pitchFamily="2" charset="2"/>
              <a:buChar char="§"/>
            </a:pPr>
            <a:endParaRPr lang="tr-TR" sz="2600" dirty="0"/>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2294185272"/>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260026"/>
            <a:ext cx="9144000" cy="6801862"/>
          </a:xfrm>
          <a:prstGeom prst="rect">
            <a:avLst/>
          </a:prstGeom>
        </p:spPr>
        <p:txBody>
          <a:bodyPr wrap="square">
            <a:spAutoFit/>
          </a:bodyPr>
          <a:lstStyle/>
          <a:p>
            <a:pPr algn="just"/>
            <a:r>
              <a:rPr lang="tr-TR" sz="2000" b="1" dirty="0" smtClean="0">
                <a:solidFill>
                  <a:srgbClr val="FF0000"/>
                </a:solidFill>
                <a:latin typeface="Arial" panose="020B0604020202020204" pitchFamily="34" charset="0"/>
              </a:rPr>
              <a:t>2108</a:t>
            </a:r>
            <a:r>
              <a:rPr lang="tr-TR" sz="2000" dirty="0">
                <a:solidFill>
                  <a:srgbClr val="FF0000"/>
                </a:solidFill>
                <a:latin typeface="Arial" panose="020B0604020202020204" pitchFamily="34" charset="0"/>
              </a:rPr>
              <a:t> </a:t>
            </a:r>
            <a:r>
              <a:rPr lang="tr-TR" sz="2000" b="1" dirty="0" smtClean="0">
                <a:solidFill>
                  <a:srgbClr val="FF0000"/>
                </a:solidFill>
                <a:latin typeface="Arial" panose="020B0604020202020204" pitchFamily="34" charset="0"/>
              </a:rPr>
              <a:t>Muhtar</a:t>
            </a:r>
            <a:r>
              <a:rPr lang="tr-TR" sz="2000" dirty="0">
                <a:solidFill>
                  <a:srgbClr val="FF0000"/>
                </a:solidFill>
                <a:latin typeface="Arial" panose="020B0604020202020204" pitchFamily="34" charset="0"/>
              </a:rPr>
              <a:t> </a:t>
            </a:r>
            <a:r>
              <a:rPr lang="tr-TR" sz="2000" b="1" dirty="0" smtClean="0">
                <a:solidFill>
                  <a:srgbClr val="FF0000"/>
                </a:solidFill>
                <a:latin typeface="Arial" panose="020B0604020202020204" pitchFamily="34" charset="0"/>
              </a:rPr>
              <a:t>Ödenek</a:t>
            </a:r>
            <a:r>
              <a:rPr lang="tr-TR" sz="2000" dirty="0">
                <a:solidFill>
                  <a:srgbClr val="FF0000"/>
                </a:solidFill>
                <a:latin typeface="Arial" panose="020B0604020202020204" pitchFamily="34" charset="0"/>
              </a:rPr>
              <a:t> </a:t>
            </a:r>
            <a:r>
              <a:rPr lang="tr-TR" sz="2000" b="1" dirty="0" smtClean="0">
                <a:solidFill>
                  <a:srgbClr val="FF0000"/>
                </a:solidFill>
                <a:latin typeface="Arial" panose="020B0604020202020204" pitchFamily="34" charset="0"/>
              </a:rPr>
              <a:t>Ve Sosyal</a:t>
            </a:r>
            <a:r>
              <a:rPr lang="tr-TR" sz="2000" dirty="0">
                <a:solidFill>
                  <a:srgbClr val="FF0000"/>
                </a:solidFill>
                <a:latin typeface="Arial" panose="020B0604020202020204" pitchFamily="34" charset="0"/>
              </a:rPr>
              <a:t> </a:t>
            </a:r>
            <a:r>
              <a:rPr lang="tr-TR" sz="2000" b="1" dirty="0" smtClean="0">
                <a:solidFill>
                  <a:srgbClr val="FF0000"/>
                </a:solidFill>
                <a:latin typeface="Arial" panose="020B0604020202020204" pitchFamily="34" charset="0"/>
              </a:rPr>
              <a:t>Güvenlik</a:t>
            </a:r>
            <a:r>
              <a:rPr lang="tr-TR" sz="2000" dirty="0">
                <a:solidFill>
                  <a:srgbClr val="FF0000"/>
                </a:solidFill>
                <a:latin typeface="Arial" panose="020B0604020202020204" pitchFamily="34" charset="0"/>
              </a:rPr>
              <a:t> </a:t>
            </a:r>
            <a:r>
              <a:rPr lang="tr-TR" sz="2000" b="1" dirty="0" smtClean="0">
                <a:solidFill>
                  <a:srgbClr val="FF0000"/>
                </a:solidFill>
                <a:latin typeface="Arial" panose="020B0604020202020204" pitchFamily="34" charset="0"/>
              </a:rPr>
              <a:t>Yasası</a:t>
            </a:r>
          </a:p>
          <a:p>
            <a:pPr algn="just"/>
            <a:endParaRPr lang="tr-TR" sz="2000" b="1" dirty="0">
              <a:latin typeface="Arial" panose="020B0604020202020204" pitchFamily="34" charset="0"/>
            </a:endParaRPr>
          </a:p>
          <a:p>
            <a:pPr algn="just"/>
            <a:r>
              <a:rPr lang="tr-TR" sz="2000" b="1" dirty="0" smtClean="0">
                <a:latin typeface="Arial" panose="020B0604020202020204" pitchFamily="34" charset="0"/>
              </a:rPr>
              <a:t>68-Muhtar </a:t>
            </a:r>
            <a:r>
              <a:rPr lang="tr-TR" sz="2000" b="1" dirty="0">
                <a:latin typeface="Arial" panose="020B0604020202020204" pitchFamily="34" charset="0"/>
              </a:rPr>
              <a:t>Ödeneği Alma Yetkisi:</a:t>
            </a:r>
            <a:endParaRPr lang="tr-TR" sz="2000" dirty="0">
              <a:latin typeface="Arial" panose="020B0604020202020204" pitchFamily="34" charset="0"/>
            </a:endParaRPr>
          </a:p>
          <a:p>
            <a:pPr algn="just"/>
            <a:r>
              <a:rPr lang="tr-TR" sz="2000" b="1" dirty="0" smtClean="0">
                <a:latin typeface="Arial" panose="020B0604020202020204" pitchFamily="34" charset="0"/>
              </a:rPr>
              <a:t>Madde </a:t>
            </a:r>
            <a:r>
              <a:rPr lang="tr-TR" sz="2000" b="1" dirty="0">
                <a:latin typeface="Arial" panose="020B0604020202020204" pitchFamily="34" charset="0"/>
              </a:rPr>
              <a:t>1 – (Değişik: 5/2/1998 - 4336/1 </a:t>
            </a:r>
            <a:r>
              <a:rPr lang="tr-TR" sz="2000" b="1" dirty="0" err="1">
                <a:latin typeface="Arial" panose="020B0604020202020204" pitchFamily="34" charset="0"/>
              </a:rPr>
              <a:t>md.</a:t>
            </a:r>
            <a:r>
              <a:rPr lang="tr-TR" sz="2000" b="1" dirty="0">
                <a:latin typeface="Arial" panose="020B0604020202020204" pitchFamily="34" charset="0"/>
              </a:rPr>
              <a:t>)</a:t>
            </a:r>
            <a:endParaRPr lang="tr-TR" sz="2000" dirty="0">
              <a:latin typeface="Arial" panose="020B0604020202020204" pitchFamily="34" charset="0"/>
            </a:endParaRPr>
          </a:p>
          <a:p>
            <a:pPr algn="just"/>
            <a:r>
              <a:rPr lang="tr-TR" sz="2000" b="1" dirty="0">
                <a:latin typeface="Arial" panose="020B0604020202020204" pitchFamily="34" charset="0"/>
              </a:rPr>
              <a:t>Köy muhtarları ile şehir ve kasaba mahalle muhtarlarına, 14.750 </a:t>
            </a:r>
            <a:r>
              <a:rPr lang="tr-TR" sz="2000" dirty="0">
                <a:latin typeface="Arial" panose="020B0604020202020204" pitchFamily="34" charset="0"/>
              </a:rPr>
              <a:t>(1)(2) </a:t>
            </a:r>
            <a:r>
              <a:rPr lang="tr-TR" sz="2000" dirty="0" smtClean="0">
                <a:latin typeface="Arial" panose="020B0604020202020204" pitchFamily="34" charset="0"/>
              </a:rPr>
              <a:t>gösterge </a:t>
            </a:r>
            <a:r>
              <a:rPr lang="tr-TR" sz="2000" dirty="0">
                <a:latin typeface="Arial" panose="020B0604020202020204" pitchFamily="34" charset="0"/>
              </a:rPr>
              <a:t>rakamının memur aylık katsayısı ile çarpımı sonucu bulunacak miktarda aylık ödenek verilir.</a:t>
            </a:r>
            <a:r>
              <a:rPr lang="tr-TR" sz="2000" b="1" dirty="0">
                <a:latin typeface="Arial" panose="020B0604020202020204" pitchFamily="34" charset="0"/>
              </a:rPr>
              <a:t>(Değişik ikinci cümle:21/4/2005 – </a:t>
            </a:r>
            <a:r>
              <a:rPr lang="tr-TR" sz="2000" b="1" dirty="0" smtClean="0">
                <a:latin typeface="Arial" panose="020B0604020202020204" pitchFamily="34" charset="0"/>
              </a:rPr>
              <a:t>5335/9 </a:t>
            </a:r>
            <a:r>
              <a:rPr lang="tr-TR" sz="2000" b="1" dirty="0" err="1">
                <a:latin typeface="Arial" panose="020B0604020202020204" pitchFamily="34" charset="0"/>
              </a:rPr>
              <a:t>md.:Mülga</a:t>
            </a:r>
            <a:r>
              <a:rPr lang="tr-TR" sz="2000" b="1" dirty="0">
                <a:latin typeface="Arial" panose="020B0604020202020204" pitchFamily="34" charset="0"/>
              </a:rPr>
              <a:t> ikinci cümle:29/1/2016-6663/12 </a:t>
            </a:r>
            <a:r>
              <a:rPr lang="tr-TR" sz="2000" b="1" dirty="0" err="1">
                <a:latin typeface="Arial" panose="020B0604020202020204" pitchFamily="34" charset="0"/>
              </a:rPr>
              <a:t>md.</a:t>
            </a:r>
            <a:r>
              <a:rPr lang="tr-TR" sz="2000" b="1" dirty="0">
                <a:latin typeface="Arial" panose="020B0604020202020204" pitchFamily="34" charset="0"/>
              </a:rPr>
              <a:t>)(…) </a:t>
            </a:r>
          </a:p>
          <a:p>
            <a:pPr algn="just"/>
            <a:r>
              <a:rPr lang="tr-TR" sz="2000" b="1" dirty="0" smtClean="0">
                <a:latin typeface="Arial" panose="020B0604020202020204" pitchFamily="34" charset="0"/>
              </a:rPr>
              <a:t>	</a:t>
            </a:r>
            <a:r>
              <a:rPr lang="tr-TR" sz="2000" dirty="0" smtClean="0">
                <a:latin typeface="Arial" panose="020B0604020202020204" pitchFamily="34" charset="0"/>
              </a:rPr>
              <a:t>Bu </a:t>
            </a:r>
            <a:r>
              <a:rPr lang="tr-TR" sz="2000" dirty="0">
                <a:latin typeface="Arial" panose="020B0604020202020204" pitchFamily="34" charset="0"/>
              </a:rPr>
              <a:t>ödenek damga vergisi hariç herhangi bir vergi ve kesintiye tabi tutulmaz. </a:t>
            </a:r>
            <a:r>
              <a:rPr lang="tr-TR" sz="2000" dirty="0" smtClean="0">
                <a:latin typeface="Arial" panose="020B0604020202020204" pitchFamily="34" charset="0"/>
              </a:rPr>
              <a:t>	Bu </a:t>
            </a:r>
            <a:r>
              <a:rPr lang="tr-TR" sz="2000" dirty="0">
                <a:latin typeface="Arial" panose="020B0604020202020204" pitchFamily="34" charset="0"/>
              </a:rPr>
              <a:t>ödeneğin karşılığı her yıl İçişleri Bakanlığı bütçesine konulur ve yılı içinde söz konusu bütçeden il özel </a:t>
            </a:r>
            <a:r>
              <a:rPr lang="tr-TR" sz="2000" dirty="0" smtClean="0">
                <a:latin typeface="Arial" panose="020B0604020202020204" pitchFamily="34" charset="0"/>
              </a:rPr>
              <a:t>idare</a:t>
            </a:r>
            <a:r>
              <a:rPr lang="tr-TR" sz="2000" dirty="0">
                <a:solidFill>
                  <a:srgbClr val="00B050"/>
                </a:solidFill>
                <a:latin typeface="Arial" panose="020B0604020202020204" pitchFamily="34" charset="0"/>
              </a:rPr>
              <a:t> </a:t>
            </a:r>
            <a:r>
              <a:rPr lang="tr-TR" sz="2000" dirty="0">
                <a:latin typeface="Arial" panose="020B0604020202020204" pitchFamily="34" charset="0"/>
              </a:rPr>
              <a:t>ile yatırım izleme ve koordinasyon başkanlıkları</a:t>
            </a:r>
            <a:r>
              <a:rPr lang="tr-TR" sz="2000" dirty="0" smtClean="0">
                <a:latin typeface="Arial" panose="020B0604020202020204" pitchFamily="34" charset="0"/>
              </a:rPr>
              <a:t> </a:t>
            </a:r>
            <a:r>
              <a:rPr lang="tr-TR" sz="2000" dirty="0">
                <a:latin typeface="Arial" panose="020B0604020202020204" pitchFamily="34" charset="0"/>
              </a:rPr>
              <a:t>bütçelerine </a:t>
            </a:r>
            <a:r>
              <a:rPr lang="tr-TR" sz="2000" dirty="0" smtClean="0">
                <a:latin typeface="Arial" panose="020B0604020202020204" pitchFamily="34" charset="0"/>
              </a:rPr>
              <a:t>aktarılır.</a:t>
            </a:r>
          </a:p>
          <a:p>
            <a:pPr algn="just"/>
            <a:r>
              <a:rPr lang="tr-TR" sz="2000" dirty="0">
                <a:latin typeface="Arial" panose="020B0604020202020204" pitchFamily="34" charset="0"/>
              </a:rPr>
              <a:t>	</a:t>
            </a:r>
            <a:r>
              <a:rPr lang="tr-TR" sz="2000" dirty="0" smtClean="0">
                <a:latin typeface="Arial" panose="020B0604020202020204" pitchFamily="34" charset="0"/>
              </a:rPr>
              <a:t>Muhtar </a:t>
            </a:r>
            <a:r>
              <a:rPr lang="tr-TR" sz="2000" dirty="0">
                <a:latin typeface="Arial" panose="020B0604020202020204" pitchFamily="34" charset="0"/>
              </a:rPr>
              <a:t>ödeneği, her ayın </a:t>
            </a:r>
            <a:r>
              <a:rPr lang="tr-TR" sz="2000" dirty="0" smtClean="0">
                <a:latin typeface="Arial" panose="020B0604020202020204" pitchFamily="34" charset="0"/>
              </a:rPr>
              <a:t>on beşinci </a:t>
            </a:r>
            <a:r>
              <a:rPr lang="tr-TR" sz="2000" dirty="0">
                <a:latin typeface="Arial" panose="020B0604020202020204" pitchFamily="34" charset="0"/>
              </a:rPr>
              <a:t>günü il özel idareleri tarafından ilgililere peşin olarak ödenir.</a:t>
            </a:r>
          </a:p>
          <a:p>
            <a:pPr algn="just"/>
            <a:r>
              <a:rPr lang="tr-TR" sz="2000" dirty="0">
                <a:latin typeface="Arial" panose="020B0604020202020204" pitchFamily="34" charset="0"/>
              </a:rPr>
              <a:t> </a:t>
            </a:r>
          </a:p>
          <a:p>
            <a:pPr algn="just"/>
            <a:endParaRPr lang="tr-TR" sz="2800" dirty="0">
              <a:latin typeface="Arial" panose="020B0604020202020204" pitchFamily="34" charset="0"/>
            </a:endParaRPr>
          </a:p>
          <a:p>
            <a:pPr algn="just"/>
            <a:r>
              <a:rPr lang="tr-TR" sz="2800" dirty="0">
                <a:latin typeface="Arial" panose="020B0604020202020204" pitchFamily="34" charset="0"/>
              </a:rPr>
              <a:t> </a:t>
            </a:r>
          </a:p>
          <a:p>
            <a:pPr algn="just"/>
            <a:endParaRPr lang="tr-TR" sz="2800" dirty="0">
              <a:latin typeface="Arial" panose="020B0604020202020204" pitchFamily="34" charset="0"/>
            </a:endParaRPr>
          </a:p>
          <a:p>
            <a:pPr algn="just">
              <a:buFont typeface="Wingdings" panose="05000000000000000000" pitchFamily="2" charset="2"/>
              <a:buChar char="§"/>
            </a:pPr>
            <a:endParaRPr lang="tr-TR" sz="2600" dirty="0"/>
          </a:p>
          <a:p>
            <a:pPr algn="just">
              <a:buFont typeface="Wingdings" panose="05000000000000000000" pitchFamily="2" charset="2"/>
              <a:buChar char="§"/>
            </a:pPr>
            <a:endParaRPr lang="tr-TR" sz="2600" dirty="0"/>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7877845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186915"/>
            <a:ext cx="9144000" cy="5324535"/>
          </a:xfrm>
          <a:prstGeom prst="rect">
            <a:avLst/>
          </a:prstGeom>
        </p:spPr>
        <p:txBody>
          <a:bodyPr wrap="square">
            <a:spAutoFit/>
          </a:bodyPr>
          <a:lstStyle/>
          <a:p>
            <a:pPr marL="0" lvl="1" indent="0" algn="just">
              <a:buClr>
                <a:srgbClr val="002060"/>
              </a:buClr>
            </a:pPr>
            <a:r>
              <a:rPr lang="tr-TR" sz="2400" b="1" dirty="0" smtClean="0">
                <a:solidFill>
                  <a:srgbClr val="FF0000"/>
                </a:solidFill>
                <a:latin typeface="Arial" panose="020B0604020202020204" pitchFamily="34" charset="0"/>
              </a:rPr>
              <a:t>5490 </a:t>
            </a:r>
            <a:r>
              <a:rPr lang="tr-TR" sz="2400" b="1" dirty="0">
                <a:solidFill>
                  <a:srgbClr val="FF0000"/>
                </a:solidFill>
                <a:latin typeface="Arial" panose="020B0604020202020204" pitchFamily="34" charset="0"/>
              </a:rPr>
              <a:t>Sayılı Nüfus Hizmetleri </a:t>
            </a:r>
            <a:r>
              <a:rPr lang="tr-TR" sz="2400" b="1" dirty="0" smtClean="0">
                <a:solidFill>
                  <a:srgbClr val="FF0000"/>
                </a:solidFill>
                <a:latin typeface="Arial" panose="020B0604020202020204" pitchFamily="34" charset="0"/>
              </a:rPr>
              <a:t>Kanunu</a:t>
            </a:r>
          </a:p>
          <a:p>
            <a:pPr marL="0" lvl="1" indent="0" algn="just">
              <a:buClr>
                <a:srgbClr val="002060"/>
              </a:buClr>
            </a:pPr>
            <a:endParaRPr lang="tr-TR" sz="2400" b="1" dirty="0">
              <a:solidFill>
                <a:srgbClr val="FF0000"/>
              </a:solidFill>
              <a:latin typeface="Arial" panose="020B0604020202020204" pitchFamily="34" charset="0"/>
            </a:endParaRPr>
          </a:p>
          <a:p>
            <a:pPr algn="just"/>
            <a:r>
              <a:rPr lang="tr-TR" sz="2400" b="1" dirty="0" smtClean="0">
                <a:latin typeface="Arial" panose="020B0604020202020204" pitchFamily="34" charset="0"/>
              </a:rPr>
              <a:t>7-Kimlik </a:t>
            </a:r>
            <a:r>
              <a:rPr lang="tr-TR" sz="2400" b="1" dirty="0">
                <a:latin typeface="Arial" panose="020B0604020202020204" pitchFamily="34" charset="0"/>
              </a:rPr>
              <a:t>Paylaşım Sistemi Kullanımında Katılma Payından Muaf Tutulma </a:t>
            </a:r>
            <a:r>
              <a:rPr lang="tr-TR" sz="2400" b="1" dirty="0" smtClean="0">
                <a:latin typeface="Arial" panose="020B0604020202020204" pitchFamily="34" charset="0"/>
              </a:rPr>
              <a:t>Hakkı:</a:t>
            </a:r>
            <a:endParaRPr lang="tr-TR" sz="2400" dirty="0">
              <a:latin typeface="Arial" panose="020B0604020202020204" pitchFamily="34" charset="0"/>
            </a:endParaRPr>
          </a:p>
          <a:p>
            <a:pPr algn="just"/>
            <a:r>
              <a:rPr lang="tr-TR" sz="2400" b="1" dirty="0">
                <a:latin typeface="Arial" panose="020B0604020202020204" pitchFamily="34" charset="0"/>
              </a:rPr>
              <a:t>MADDE 65- (4) Köy ve mahalle muhtarlıkları</a:t>
            </a:r>
            <a:r>
              <a:rPr lang="tr-TR" sz="2400" dirty="0">
                <a:latin typeface="Arial" panose="020B0604020202020204" pitchFamily="34" charset="0"/>
              </a:rPr>
              <a:t> katılma payından </a:t>
            </a:r>
            <a:r>
              <a:rPr lang="tr-TR" sz="2400" dirty="0" smtClean="0">
                <a:latin typeface="Arial" panose="020B0604020202020204" pitchFamily="34" charset="0"/>
              </a:rPr>
              <a:t>muaftır.</a:t>
            </a:r>
          </a:p>
          <a:p>
            <a:pPr algn="just"/>
            <a:endParaRPr lang="tr-TR" sz="2400" dirty="0">
              <a:latin typeface="Arial" panose="020B0604020202020204" pitchFamily="34" charset="0"/>
            </a:endParaRPr>
          </a:p>
          <a:p>
            <a:pPr algn="just"/>
            <a:r>
              <a:rPr lang="tr-TR" sz="2400" b="1" dirty="0">
                <a:latin typeface="Arial" panose="020B0604020202020204" pitchFamily="34" charset="0"/>
              </a:rPr>
              <a:t>8-Gerçek Dışı Beyanda </a:t>
            </a:r>
            <a:r>
              <a:rPr lang="tr-TR" sz="2400" b="1" dirty="0" smtClean="0">
                <a:latin typeface="Arial" panose="020B0604020202020204" pitchFamily="34" charset="0"/>
              </a:rPr>
              <a:t>Ceza:</a:t>
            </a:r>
            <a:endParaRPr lang="tr-TR" sz="2400" dirty="0">
              <a:latin typeface="Arial" panose="020B0604020202020204" pitchFamily="34" charset="0"/>
            </a:endParaRPr>
          </a:p>
          <a:p>
            <a:pPr algn="just"/>
            <a:r>
              <a:rPr lang="tr-TR" sz="2400" b="1" dirty="0">
                <a:latin typeface="Arial" panose="020B0604020202020204" pitchFamily="34" charset="0"/>
              </a:rPr>
              <a:t>MADDE 67- (1) </a:t>
            </a:r>
            <a:r>
              <a:rPr lang="tr-TR" sz="2400" dirty="0">
                <a:latin typeface="Arial" panose="020B0604020202020204" pitchFamily="34" charset="0"/>
              </a:rPr>
              <a:t>Gerçeğe aykırı yerleşim yeri veya cüzdan talep belgesi veren </a:t>
            </a:r>
            <a:r>
              <a:rPr lang="tr-TR" sz="2400" b="1" dirty="0">
                <a:latin typeface="Arial" panose="020B0604020202020204" pitchFamily="34" charset="0"/>
              </a:rPr>
              <a:t>köy veya mahalle muhtarları </a:t>
            </a:r>
            <a:r>
              <a:rPr lang="tr-TR" sz="2400" dirty="0" smtClean="0">
                <a:latin typeface="Arial" panose="020B0604020202020204" pitchFamily="34" charset="0"/>
              </a:rPr>
              <a:t>ile</a:t>
            </a:r>
            <a:r>
              <a:rPr lang="tr-TR" sz="2400" dirty="0">
                <a:latin typeface="Arial" panose="020B0604020202020204" pitchFamily="34" charset="0"/>
              </a:rPr>
              <a:t> </a:t>
            </a:r>
            <a:r>
              <a:rPr lang="tr-TR" sz="2400" dirty="0" smtClean="0">
                <a:latin typeface="Arial" panose="020B0604020202020204" pitchFamily="34" charset="0"/>
              </a:rPr>
              <a:t>herhangi </a:t>
            </a:r>
            <a:r>
              <a:rPr lang="tr-TR" sz="2400" dirty="0">
                <a:latin typeface="Arial" panose="020B0604020202020204" pitchFamily="34" charset="0"/>
              </a:rPr>
              <a:t>bir işlem sebebiyle nüfus müdürlüğüne gerçek dışı beyanda </a:t>
            </a:r>
            <a:r>
              <a:rPr lang="tr-TR" sz="2400" dirty="0" smtClean="0">
                <a:latin typeface="Arial" panose="020B0604020202020204" pitchFamily="34" charset="0"/>
              </a:rPr>
              <a:t>bulunanlar ve </a:t>
            </a:r>
            <a:r>
              <a:rPr lang="tr-TR" sz="2400" dirty="0">
                <a:latin typeface="Arial" panose="020B0604020202020204" pitchFamily="34" charset="0"/>
              </a:rPr>
              <a:t>bunlara tanıklık edenler altı aydan dört yıla kadar hapis cezası ile cezalandırılır.</a:t>
            </a:r>
            <a:endParaRPr lang="tr-TR" sz="2400" dirty="0">
              <a:solidFill>
                <a:srgbClr val="000000"/>
              </a:solidFill>
              <a:latin typeface="Arial" panose="020B0604020202020204" pitchFamily="34" charset="0"/>
              <a:ea typeface="Tahoma" panose="020B0604030504040204" pitchFamily="34" charset="0"/>
            </a:endParaRPr>
          </a:p>
          <a:p>
            <a:pPr marL="0" lvl="1" indent="0" algn="just">
              <a:buClr>
                <a:srgbClr val="002060"/>
              </a:buClr>
            </a:pPr>
            <a:endParaRPr lang="tr-TR" sz="2800" dirty="0">
              <a:solidFill>
                <a:srgbClr val="000000"/>
              </a:solidFill>
              <a:latin typeface="Arial" panose="020B0604020202020204" pitchFamily="34" charset="0"/>
              <a:ea typeface="Tahoma" panose="020B0604030504040204" pitchFamily="34" charset="0"/>
            </a:endParaRPr>
          </a:p>
        </p:txBody>
      </p:sp>
    </p:spTree>
    <p:extLst>
      <p:ext uri="{BB962C8B-B14F-4D97-AF65-F5344CB8AC3E}">
        <p14:creationId xmlns:p14="http://schemas.microsoft.com/office/powerpoint/2010/main" val="3774685670"/>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458809"/>
            <a:ext cx="9144000" cy="5632311"/>
          </a:xfrm>
          <a:prstGeom prst="rect">
            <a:avLst/>
          </a:prstGeom>
        </p:spPr>
        <p:txBody>
          <a:bodyPr wrap="square">
            <a:spAutoFit/>
          </a:bodyPr>
          <a:lstStyle/>
          <a:p>
            <a:pPr algn="just"/>
            <a:r>
              <a:rPr lang="tr-TR" sz="2800" b="1" dirty="0" smtClean="0">
                <a:solidFill>
                  <a:srgbClr val="FF0000"/>
                </a:solidFill>
                <a:latin typeface="Arial" panose="020B0604020202020204" pitchFamily="34" charset="0"/>
              </a:rPr>
              <a:t>2108</a:t>
            </a:r>
            <a:r>
              <a:rPr lang="tr-TR" sz="2800" dirty="0">
                <a:solidFill>
                  <a:srgbClr val="FF0000"/>
                </a:solidFill>
                <a:latin typeface="Arial" panose="020B0604020202020204" pitchFamily="34" charset="0"/>
              </a:rPr>
              <a:t> </a:t>
            </a:r>
            <a:r>
              <a:rPr lang="tr-TR" sz="2800" b="1" dirty="0" smtClean="0">
                <a:solidFill>
                  <a:srgbClr val="FF0000"/>
                </a:solidFill>
                <a:latin typeface="Arial" panose="020B0604020202020204" pitchFamily="34" charset="0"/>
              </a:rPr>
              <a:t>Muhtar</a:t>
            </a:r>
            <a:r>
              <a:rPr lang="tr-TR" sz="2800" dirty="0">
                <a:solidFill>
                  <a:srgbClr val="FF0000"/>
                </a:solidFill>
                <a:latin typeface="Arial" panose="020B0604020202020204" pitchFamily="34" charset="0"/>
              </a:rPr>
              <a:t> </a:t>
            </a:r>
            <a:r>
              <a:rPr lang="tr-TR" sz="2800" b="1" dirty="0" smtClean="0">
                <a:solidFill>
                  <a:srgbClr val="FF0000"/>
                </a:solidFill>
                <a:latin typeface="Arial" panose="020B0604020202020204" pitchFamily="34" charset="0"/>
              </a:rPr>
              <a:t>Ödenek</a:t>
            </a:r>
            <a:r>
              <a:rPr lang="tr-TR" sz="2800" dirty="0">
                <a:solidFill>
                  <a:srgbClr val="FF0000"/>
                </a:solidFill>
                <a:latin typeface="Arial" panose="020B0604020202020204" pitchFamily="34" charset="0"/>
              </a:rPr>
              <a:t> </a:t>
            </a:r>
            <a:r>
              <a:rPr lang="tr-TR" sz="2800" b="1" dirty="0" smtClean="0">
                <a:solidFill>
                  <a:srgbClr val="FF0000"/>
                </a:solidFill>
                <a:latin typeface="Arial" panose="020B0604020202020204" pitchFamily="34" charset="0"/>
              </a:rPr>
              <a:t>Ve Sosyal</a:t>
            </a:r>
            <a:r>
              <a:rPr lang="tr-TR" sz="2800" dirty="0">
                <a:solidFill>
                  <a:srgbClr val="FF0000"/>
                </a:solidFill>
                <a:latin typeface="Arial" panose="020B0604020202020204" pitchFamily="34" charset="0"/>
              </a:rPr>
              <a:t> </a:t>
            </a:r>
            <a:r>
              <a:rPr lang="tr-TR" sz="2800" b="1" dirty="0" smtClean="0">
                <a:solidFill>
                  <a:srgbClr val="FF0000"/>
                </a:solidFill>
                <a:latin typeface="Arial" panose="020B0604020202020204" pitchFamily="34" charset="0"/>
              </a:rPr>
              <a:t>Güvenlik</a:t>
            </a:r>
            <a:r>
              <a:rPr lang="tr-TR" sz="2800" dirty="0">
                <a:solidFill>
                  <a:srgbClr val="FF0000"/>
                </a:solidFill>
                <a:latin typeface="Arial" panose="020B0604020202020204" pitchFamily="34" charset="0"/>
              </a:rPr>
              <a:t> </a:t>
            </a:r>
            <a:r>
              <a:rPr lang="tr-TR" sz="2800" b="1" dirty="0" smtClean="0">
                <a:solidFill>
                  <a:srgbClr val="FF0000"/>
                </a:solidFill>
                <a:latin typeface="Arial" panose="020B0604020202020204" pitchFamily="34" charset="0"/>
              </a:rPr>
              <a:t>Yasası</a:t>
            </a:r>
          </a:p>
          <a:p>
            <a:pPr algn="just"/>
            <a:endParaRPr lang="tr-TR" sz="2800" b="1" dirty="0">
              <a:solidFill>
                <a:srgbClr val="FF0000"/>
              </a:solidFill>
              <a:latin typeface="Arial" panose="020B0604020202020204" pitchFamily="34" charset="0"/>
            </a:endParaRPr>
          </a:p>
          <a:p>
            <a:pPr algn="just"/>
            <a:r>
              <a:rPr lang="tr-TR" sz="2800" b="1" dirty="0" smtClean="0">
                <a:latin typeface="Arial" panose="020B0604020202020204" pitchFamily="34" charset="0"/>
              </a:rPr>
              <a:t>69-Emekli </a:t>
            </a:r>
            <a:r>
              <a:rPr lang="tr-TR" sz="2800" b="1" dirty="0">
                <a:latin typeface="Arial" panose="020B0604020202020204" pitchFamily="34" charset="0"/>
              </a:rPr>
              <a:t>Aylığı Alması Halinde de Muhtarlık Ödeneği Alma Yetkisi:</a:t>
            </a:r>
            <a:endParaRPr lang="tr-TR" sz="2800" dirty="0">
              <a:latin typeface="Arial" panose="020B0604020202020204" pitchFamily="34" charset="0"/>
            </a:endParaRPr>
          </a:p>
          <a:p>
            <a:pPr algn="just"/>
            <a:r>
              <a:rPr lang="tr-TR" sz="2800" b="1" dirty="0">
                <a:latin typeface="Arial" panose="020B0604020202020204" pitchFamily="34" charset="0"/>
              </a:rPr>
              <a:t>Madde 3 – Köy ve mahalle muhtarlarından </a:t>
            </a:r>
            <a:r>
              <a:rPr lang="tr-TR" sz="2800" dirty="0">
                <a:latin typeface="Arial" panose="020B0604020202020204" pitchFamily="34" charset="0"/>
              </a:rPr>
              <a:t>bir sosyal güvenlik kurumundan emekli aylığı almakta bulunanların </a:t>
            </a:r>
            <a:r>
              <a:rPr lang="tr-TR" sz="2800" dirty="0" smtClean="0">
                <a:latin typeface="Arial" panose="020B0604020202020204" pitchFamily="34" charset="0"/>
              </a:rPr>
              <a:t>bu aylıkları </a:t>
            </a:r>
            <a:r>
              <a:rPr lang="tr-TR" sz="2800" dirty="0">
                <a:latin typeface="Arial" panose="020B0604020202020204" pitchFamily="34" charset="0"/>
              </a:rPr>
              <a:t>muhtarlık ödeneği ve harçlardan alacakları prim </a:t>
            </a:r>
            <a:r>
              <a:rPr lang="tr-TR" sz="2800" dirty="0" smtClean="0">
                <a:latin typeface="Arial" panose="020B0604020202020204" pitchFamily="34" charset="0"/>
              </a:rPr>
              <a:t>dolayısıyla </a:t>
            </a:r>
            <a:r>
              <a:rPr lang="tr-TR" sz="2800" dirty="0">
                <a:latin typeface="Arial" panose="020B0604020202020204" pitchFamily="34" charset="0"/>
              </a:rPr>
              <a:t>kesilmez.</a:t>
            </a:r>
          </a:p>
          <a:p>
            <a:pPr algn="just"/>
            <a:endParaRPr lang="tr-TR" sz="2800" dirty="0">
              <a:latin typeface="Arial" panose="020B0604020202020204" pitchFamily="34" charset="0"/>
            </a:endParaRPr>
          </a:p>
          <a:p>
            <a:pPr algn="just"/>
            <a:r>
              <a:rPr lang="tr-TR" sz="2800" dirty="0">
                <a:latin typeface="Arial" panose="020B0604020202020204" pitchFamily="34" charset="0"/>
              </a:rPr>
              <a:t> </a:t>
            </a:r>
          </a:p>
          <a:p>
            <a:pPr algn="just"/>
            <a:endParaRPr lang="tr-TR" sz="2800" dirty="0">
              <a:latin typeface="Arial" panose="020B0604020202020204" pitchFamily="34" charset="0"/>
            </a:endParaRPr>
          </a:p>
          <a:p>
            <a:pPr algn="just">
              <a:buFont typeface="Wingdings" panose="05000000000000000000" pitchFamily="2" charset="2"/>
              <a:buChar char="§"/>
            </a:pPr>
            <a:endParaRPr lang="tr-TR" sz="2600" dirty="0"/>
          </a:p>
          <a:p>
            <a:pPr algn="just">
              <a:buFont typeface="Wingdings" panose="05000000000000000000" pitchFamily="2" charset="2"/>
              <a:buChar char="§"/>
            </a:pPr>
            <a:endParaRPr lang="tr-TR" sz="2600" dirty="0"/>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300516394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240146"/>
            <a:ext cx="9144000" cy="5693866"/>
          </a:xfrm>
          <a:prstGeom prst="rect">
            <a:avLst/>
          </a:prstGeom>
        </p:spPr>
        <p:txBody>
          <a:bodyPr wrap="square">
            <a:spAutoFit/>
          </a:bodyPr>
          <a:lstStyle/>
          <a:p>
            <a:pPr algn="just"/>
            <a:r>
              <a:rPr lang="tr-TR" sz="2400" b="1" dirty="0" smtClean="0">
                <a:solidFill>
                  <a:srgbClr val="FF0000"/>
                </a:solidFill>
                <a:latin typeface="Arial" panose="020B0604020202020204" pitchFamily="34" charset="0"/>
              </a:rPr>
              <a:t>6831</a:t>
            </a:r>
            <a:r>
              <a:rPr lang="tr-TR" sz="2400" dirty="0" smtClean="0">
                <a:solidFill>
                  <a:srgbClr val="FF0000"/>
                </a:solidFill>
                <a:latin typeface="Arial" panose="020B0604020202020204" pitchFamily="34" charset="0"/>
              </a:rPr>
              <a:t> </a:t>
            </a:r>
            <a:r>
              <a:rPr lang="tr-TR" sz="2400" b="1" dirty="0" smtClean="0">
                <a:solidFill>
                  <a:srgbClr val="FF0000"/>
                </a:solidFill>
                <a:latin typeface="Arial" panose="020B0604020202020204" pitchFamily="34" charset="0"/>
              </a:rPr>
              <a:t>Orman </a:t>
            </a:r>
            <a:r>
              <a:rPr lang="tr-TR" sz="2400" b="1" dirty="0">
                <a:solidFill>
                  <a:srgbClr val="FF0000"/>
                </a:solidFill>
                <a:latin typeface="Arial" panose="020B0604020202020204" pitchFamily="34" charset="0"/>
              </a:rPr>
              <a:t>Kanunu</a:t>
            </a:r>
            <a:endParaRPr lang="tr-TR" sz="2400" dirty="0">
              <a:solidFill>
                <a:srgbClr val="FF0000"/>
              </a:solidFill>
              <a:latin typeface="Arial" panose="020B0604020202020204" pitchFamily="34" charset="0"/>
            </a:endParaRPr>
          </a:p>
          <a:p>
            <a:pPr algn="just"/>
            <a:endParaRPr lang="tr-TR" sz="2400" dirty="0">
              <a:latin typeface="Arial" panose="020B0604020202020204" pitchFamily="34" charset="0"/>
            </a:endParaRPr>
          </a:p>
          <a:p>
            <a:pPr algn="just"/>
            <a:r>
              <a:rPr lang="tr-TR" sz="2400" b="1" dirty="0" smtClean="0">
                <a:latin typeface="Arial" panose="020B0604020202020204" pitchFamily="34" charset="0"/>
              </a:rPr>
              <a:t>70-Orman Kadastro Komisyonuna Üye Seçme Yetkisi:</a:t>
            </a:r>
            <a:endParaRPr lang="tr-TR" sz="2400" dirty="0">
              <a:latin typeface="Arial" panose="020B0604020202020204" pitchFamily="34" charset="0"/>
            </a:endParaRPr>
          </a:p>
          <a:p>
            <a:pPr algn="just"/>
            <a:r>
              <a:rPr lang="tr-TR" sz="2400" b="1" dirty="0" smtClean="0">
                <a:latin typeface="Arial" panose="020B0604020202020204" pitchFamily="34" charset="0"/>
              </a:rPr>
              <a:t>Madde </a:t>
            </a:r>
            <a:r>
              <a:rPr lang="tr-TR" sz="2400" b="1" dirty="0">
                <a:latin typeface="Arial" panose="020B0604020202020204" pitchFamily="34" charset="0"/>
              </a:rPr>
              <a:t>7 – (Değişik üçüncü fıkra:19/4/2018 - 7139/9 </a:t>
            </a:r>
            <a:r>
              <a:rPr lang="tr-TR" sz="2400" b="1" dirty="0" err="1">
                <a:latin typeface="Arial" panose="020B0604020202020204" pitchFamily="34" charset="0"/>
              </a:rPr>
              <a:t>md</a:t>
            </a:r>
            <a:r>
              <a:rPr lang="tr-TR" sz="2400" b="1" dirty="0" err="1" smtClean="0">
                <a:latin typeface="Arial" panose="020B0604020202020204" pitchFamily="34" charset="0"/>
              </a:rPr>
              <a:t>.</a:t>
            </a:r>
            <a:r>
              <a:rPr lang="tr-TR" sz="2400" b="1" dirty="0" smtClean="0">
                <a:latin typeface="Arial" panose="020B0604020202020204" pitchFamily="34" charset="0"/>
              </a:rPr>
              <a:t>)</a:t>
            </a:r>
            <a:endParaRPr lang="tr-TR" sz="2400" dirty="0">
              <a:latin typeface="Arial" panose="020B0604020202020204" pitchFamily="34" charset="0"/>
            </a:endParaRPr>
          </a:p>
          <a:p>
            <a:pPr algn="just"/>
            <a:r>
              <a:rPr lang="tr-TR" sz="2400" dirty="0" smtClean="0">
                <a:latin typeface="Arial" panose="020B0604020202020204" pitchFamily="34" charset="0"/>
              </a:rPr>
              <a:t>Orman </a:t>
            </a:r>
            <a:r>
              <a:rPr lang="tr-TR" sz="2400" dirty="0">
                <a:latin typeface="Arial" panose="020B0604020202020204" pitchFamily="34" charset="0"/>
              </a:rPr>
              <a:t>kadastro komisyonları, Orman Genel Müdürlüğünce atanacak bir orman yüksek mühendisi veya orman mühendisinin başkanlığında, bir orman yüksek mühendisi veya orman mühendisi veya bunların bulunmaması halinde orman teknikeri, bir ziraat yüksek mühendisi veya ziraat mühendisi veya bunların bulunmaması halinde ziraat </a:t>
            </a:r>
            <a:r>
              <a:rPr lang="tr-TR" sz="2400" dirty="0" smtClean="0">
                <a:latin typeface="Arial" panose="020B0604020202020204" pitchFamily="34" charset="0"/>
              </a:rPr>
              <a:t>teknisyeni ile </a:t>
            </a:r>
            <a:r>
              <a:rPr lang="en-US" sz="2400" dirty="0" err="1" smtClean="0">
                <a:latin typeface="Arial" panose="020B0604020202020204" pitchFamily="34" charset="0"/>
              </a:rPr>
              <a:t>beldelerde</a:t>
            </a:r>
            <a:r>
              <a:rPr lang="tr-TR" sz="2400" dirty="0" smtClean="0">
                <a:latin typeface="Arial" panose="020B0604020202020204" pitchFamily="34" charset="0"/>
              </a:rPr>
              <a:t> </a:t>
            </a:r>
            <a:r>
              <a:rPr lang="en-US" sz="2400" dirty="0" err="1" smtClean="0">
                <a:latin typeface="Arial" panose="020B0604020202020204" pitchFamily="34" charset="0"/>
              </a:rPr>
              <a:t>belediye</a:t>
            </a:r>
            <a:r>
              <a:rPr lang="en-US" sz="2400" dirty="0" smtClean="0">
                <a:latin typeface="Arial" panose="020B0604020202020204" pitchFamily="34" charset="0"/>
              </a:rPr>
              <a:t> </a:t>
            </a:r>
            <a:r>
              <a:rPr lang="en-US" sz="2400" dirty="0" err="1" smtClean="0">
                <a:latin typeface="Arial" panose="020B0604020202020204" pitchFamily="34" charset="0"/>
              </a:rPr>
              <a:t>encümenince</a:t>
            </a:r>
            <a:r>
              <a:rPr lang="en-US" sz="2400" dirty="0" smtClean="0">
                <a:latin typeface="Arial" panose="020B0604020202020204" pitchFamily="34" charset="0"/>
              </a:rPr>
              <a:t>,</a:t>
            </a:r>
            <a:r>
              <a:rPr lang="tr-TR" sz="2400" dirty="0" smtClean="0">
                <a:latin typeface="Arial" panose="020B0604020202020204" pitchFamily="34" charset="0"/>
              </a:rPr>
              <a:t> </a:t>
            </a:r>
            <a:r>
              <a:rPr lang="en-US" sz="2400" dirty="0" err="1" smtClean="0">
                <a:latin typeface="Arial" panose="020B0604020202020204" pitchFamily="34" charset="0"/>
              </a:rPr>
              <a:t>mahalle</a:t>
            </a:r>
            <a:r>
              <a:rPr lang="en-US" sz="2400" dirty="0" smtClean="0">
                <a:latin typeface="Arial" panose="020B0604020202020204" pitchFamily="34" charset="0"/>
              </a:rPr>
              <a:t> </a:t>
            </a:r>
            <a:r>
              <a:rPr lang="en-US" sz="2400" dirty="0" err="1" smtClean="0">
                <a:latin typeface="Arial" panose="020B0604020202020204" pitchFamily="34" charset="0"/>
              </a:rPr>
              <a:t>ve</a:t>
            </a:r>
            <a:r>
              <a:rPr lang="tr-TR" sz="2400" dirty="0" smtClean="0">
                <a:latin typeface="Arial" panose="020B0604020202020204" pitchFamily="34" charset="0"/>
              </a:rPr>
              <a:t> </a:t>
            </a:r>
            <a:r>
              <a:rPr lang="en-US" sz="2400" dirty="0" err="1" smtClean="0">
                <a:latin typeface="Arial" panose="020B0604020202020204" pitchFamily="34" charset="0"/>
              </a:rPr>
              <a:t>köylerde</a:t>
            </a:r>
            <a:r>
              <a:rPr lang="en-US" sz="2400" dirty="0" smtClean="0">
                <a:latin typeface="Arial" panose="020B0604020202020204" pitchFamily="34" charset="0"/>
              </a:rPr>
              <a:t> </a:t>
            </a:r>
            <a:r>
              <a:rPr lang="en-US" sz="2400" dirty="0" err="1">
                <a:latin typeface="Arial" panose="020B0604020202020204" pitchFamily="34" charset="0"/>
              </a:rPr>
              <a:t>muhtarlıkça</a:t>
            </a:r>
            <a:r>
              <a:rPr lang="en-US" sz="2400" dirty="0">
                <a:latin typeface="Arial" panose="020B0604020202020204" pitchFamily="34" charset="0"/>
              </a:rPr>
              <a:t> </a:t>
            </a:r>
            <a:r>
              <a:rPr lang="en-US" sz="2400" dirty="0" err="1">
                <a:latin typeface="Arial" panose="020B0604020202020204" pitchFamily="34" charset="0"/>
              </a:rPr>
              <a:t>bildirilecek</a:t>
            </a:r>
            <a:r>
              <a:rPr lang="en-US" sz="2400" dirty="0">
                <a:latin typeface="Arial" panose="020B0604020202020204" pitchFamily="34" charset="0"/>
              </a:rPr>
              <a:t> </a:t>
            </a:r>
            <a:r>
              <a:rPr lang="en-US" sz="2400" dirty="0" err="1">
                <a:latin typeface="Arial" panose="020B0604020202020204" pitchFamily="34" charset="0"/>
              </a:rPr>
              <a:t>bir</a:t>
            </a:r>
            <a:r>
              <a:rPr lang="en-US" sz="2400" dirty="0">
                <a:latin typeface="Arial" panose="020B0604020202020204" pitchFamily="34" charset="0"/>
              </a:rPr>
              <a:t> </a:t>
            </a:r>
            <a:r>
              <a:rPr lang="en-US" sz="2400" dirty="0" err="1">
                <a:latin typeface="Arial" panose="020B0604020202020204" pitchFamily="34" charset="0"/>
              </a:rPr>
              <a:t>temsilci</a:t>
            </a:r>
            <a:r>
              <a:rPr lang="en-US" sz="2400" dirty="0">
                <a:latin typeface="Arial" panose="020B0604020202020204" pitchFamily="34" charset="0"/>
              </a:rPr>
              <a:t> </a:t>
            </a:r>
            <a:r>
              <a:rPr lang="en-US" sz="2400" dirty="0" err="1">
                <a:latin typeface="Arial" panose="020B0604020202020204" pitchFamily="34" charset="0"/>
              </a:rPr>
              <a:t>olmak</a:t>
            </a:r>
            <a:r>
              <a:rPr lang="en-US" sz="2400" dirty="0">
                <a:latin typeface="Arial" panose="020B0604020202020204" pitchFamily="34" charset="0"/>
              </a:rPr>
              <a:t> </a:t>
            </a:r>
            <a:r>
              <a:rPr lang="en-US" sz="2400" dirty="0" err="1">
                <a:latin typeface="Arial" panose="020B0604020202020204" pitchFamily="34" charset="0"/>
              </a:rPr>
              <a:t>üzere</a:t>
            </a:r>
            <a:r>
              <a:rPr lang="en-US" sz="2400" dirty="0">
                <a:latin typeface="Arial" panose="020B0604020202020204" pitchFamily="34" charset="0"/>
              </a:rPr>
              <a:t> </a:t>
            </a:r>
            <a:r>
              <a:rPr lang="en-US" sz="2400" dirty="0" err="1">
                <a:latin typeface="Arial" panose="020B0604020202020204" pitchFamily="34" charset="0"/>
              </a:rPr>
              <a:t>bir</a:t>
            </a:r>
            <a:r>
              <a:rPr lang="en-US" sz="2400" dirty="0">
                <a:latin typeface="Arial" panose="020B0604020202020204" pitchFamily="34" charset="0"/>
              </a:rPr>
              <a:t> </a:t>
            </a:r>
            <a:r>
              <a:rPr lang="en-US" sz="2400" dirty="0" err="1">
                <a:latin typeface="Arial" panose="020B0604020202020204" pitchFamily="34" charset="0"/>
              </a:rPr>
              <a:t>başkan</a:t>
            </a:r>
            <a:r>
              <a:rPr lang="en-US" sz="2400" dirty="0">
                <a:latin typeface="Arial" panose="020B0604020202020204" pitchFamily="34" charset="0"/>
              </a:rPr>
              <a:t> </a:t>
            </a:r>
            <a:r>
              <a:rPr lang="en-US" sz="2400" dirty="0" err="1">
                <a:latin typeface="Arial" panose="020B0604020202020204" pitchFamily="34" charset="0"/>
              </a:rPr>
              <a:t>ve</a:t>
            </a:r>
            <a:r>
              <a:rPr lang="en-US" sz="2400" dirty="0">
                <a:latin typeface="Arial" panose="020B0604020202020204" pitchFamily="34" charset="0"/>
              </a:rPr>
              <a:t> </a:t>
            </a:r>
            <a:r>
              <a:rPr lang="en-US" sz="2400" dirty="0" err="1">
                <a:latin typeface="Arial" panose="020B0604020202020204" pitchFamily="34" charset="0"/>
              </a:rPr>
              <a:t>üç</a:t>
            </a:r>
            <a:r>
              <a:rPr lang="en-US" sz="2400" dirty="0">
                <a:latin typeface="Arial" panose="020B0604020202020204" pitchFamily="34" charset="0"/>
              </a:rPr>
              <a:t> </a:t>
            </a:r>
            <a:r>
              <a:rPr lang="en-US" sz="2400" dirty="0" err="1">
                <a:latin typeface="Arial" panose="020B0604020202020204" pitchFamily="34" charset="0"/>
              </a:rPr>
              <a:t>üyeden</a:t>
            </a:r>
            <a:r>
              <a:rPr lang="en-US" sz="2400" dirty="0">
                <a:latin typeface="Arial" panose="020B0604020202020204" pitchFamily="34" charset="0"/>
              </a:rPr>
              <a:t> </a:t>
            </a:r>
            <a:r>
              <a:rPr lang="en-US" sz="2400" dirty="0" err="1">
                <a:latin typeface="Arial" panose="020B0604020202020204" pitchFamily="34" charset="0"/>
              </a:rPr>
              <a:t>teşekkül</a:t>
            </a:r>
            <a:r>
              <a:rPr lang="en-US" sz="2400" dirty="0">
                <a:latin typeface="Arial" panose="020B0604020202020204" pitchFamily="34" charset="0"/>
              </a:rPr>
              <a:t> </a:t>
            </a:r>
            <a:r>
              <a:rPr lang="en-US" sz="2400" dirty="0" err="1">
                <a:latin typeface="Arial" panose="020B0604020202020204" pitchFamily="34" charset="0"/>
              </a:rPr>
              <a:t>eder</a:t>
            </a:r>
            <a:r>
              <a:rPr lang="en-US" sz="2400" dirty="0">
                <a:latin typeface="Arial" panose="020B0604020202020204" pitchFamily="34" charset="0"/>
              </a:rPr>
              <a:t>.</a:t>
            </a:r>
            <a:endParaRPr lang="tr-TR" sz="2400" dirty="0">
              <a:latin typeface="Arial" panose="020B0604020202020204" pitchFamily="34" charset="0"/>
            </a:endParaRPr>
          </a:p>
          <a:p>
            <a:pPr algn="just"/>
            <a:r>
              <a:rPr lang="tr-TR" sz="2400" dirty="0" smtClean="0">
                <a:latin typeface="Arial" panose="020B0604020202020204" pitchFamily="34" charset="0"/>
              </a:rPr>
              <a:t> </a:t>
            </a:r>
            <a:endParaRPr lang="tr-TR" sz="2800" dirty="0">
              <a:latin typeface="Arial" panose="020B0604020202020204" pitchFamily="34" charset="0"/>
            </a:endParaRPr>
          </a:p>
          <a:p>
            <a:pPr algn="just">
              <a:buFont typeface="Wingdings" panose="05000000000000000000" pitchFamily="2" charset="2"/>
              <a:buChar char="§"/>
            </a:pPr>
            <a:endParaRPr lang="tr-TR" sz="2600" dirty="0"/>
          </a:p>
          <a:p>
            <a:pPr algn="just">
              <a:buFont typeface="Wingdings" panose="05000000000000000000" pitchFamily="2" charset="2"/>
              <a:buChar char="§"/>
            </a:pPr>
            <a:endParaRPr lang="tr-TR" sz="2600" dirty="0"/>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821125562"/>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240146"/>
            <a:ext cx="9144000" cy="4955203"/>
          </a:xfrm>
          <a:prstGeom prst="rect">
            <a:avLst/>
          </a:prstGeom>
        </p:spPr>
        <p:txBody>
          <a:bodyPr wrap="square">
            <a:spAutoFit/>
          </a:bodyPr>
          <a:lstStyle/>
          <a:p>
            <a:pPr algn="just"/>
            <a:r>
              <a:rPr lang="tr-TR" sz="2400" b="1" dirty="0" smtClean="0">
                <a:solidFill>
                  <a:srgbClr val="FF0000"/>
                </a:solidFill>
                <a:latin typeface="Arial" panose="020B0604020202020204" pitchFamily="34" charset="0"/>
              </a:rPr>
              <a:t>6831</a:t>
            </a:r>
            <a:r>
              <a:rPr lang="tr-TR" sz="2400" dirty="0" smtClean="0">
                <a:solidFill>
                  <a:srgbClr val="FF0000"/>
                </a:solidFill>
                <a:latin typeface="Arial" panose="020B0604020202020204" pitchFamily="34" charset="0"/>
              </a:rPr>
              <a:t> </a:t>
            </a:r>
            <a:r>
              <a:rPr lang="tr-TR" sz="2400" b="1" dirty="0" smtClean="0">
                <a:solidFill>
                  <a:srgbClr val="FF0000"/>
                </a:solidFill>
                <a:latin typeface="Arial" panose="020B0604020202020204" pitchFamily="34" charset="0"/>
              </a:rPr>
              <a:t>Orman </a:t>
            </a:r>
            <a:r>
              <a:rPr lang="tr-TR" sz="2400" b="1" dirty="0">
                <a:solidFill>
                  <a:srgbClr val="FF0000"/>
                </a:solidFill>
                <a:latin typeface="Arial" panose="020B0604020202020204" pitchFamily="34" charset="0"/>
              </a:rPr>
              <a:t>Kanunu</a:t>
            </a:r>
            <a:endParaRPr lang="tr-TR" sz="2400" dirty="0">
              <a:solidFill>
                <a:srgbClr val="FF0000"/>
              </a:solidFill>
              <a:latin typeface="Arial" panose="020B0604020202020204" pitchFamily="34" charset="0"/>
            </a:endParaRPr>
          </a:p>
          <a:p>
            <a:pPr algn="just"/>
            <a:endParaRPr lang="tr-TR" sz="2400" dirty="0">
              <a:latin typeface="Arial" panose="020B0604020202020204" pitchFamily="34" charset="0"/>
            </a:endParaRPr>
          </a:p>
          <a:p>
            <a:pPr algn="just"/>
            <a:r>
              <a:rPr lang="tr-TR" sz="2400" b="1" dirty="0" smtClean="0">
                <a:latin typeface="Arial" panose="020B0604020202020204" pitchFamily="34" charset="0"/>
              </a:rPr>
              <a:t>71-Orman </a:t>
            </a:r>
            <a:r>
              <a:rPr lang="tr-TR" sz="2400" b="1" dirty="0">
                <a:latin typeface="Arial" panose="020B0604020202020204" pitchFamily="34" charset="0"/>
              </a:rPr>
              <a:t>Yangınlarında Bilgi Alma Yetkisi</a:t>
            </a:r>
            <a:r>
              <a:rPr lang="tr-TR" sz="2400" dirty="0">
                <a:latin typeface="Arial" panose="020B0604020202020204" pitchFamily="34" charset="0"/>
              </a:rPr>
              <a:t>:</a:t>
            </a:r>
          </a:p>
          <a:p>
            <a:pPr algn="just"/>
            <a:r>
              <a:rPr lang="tr-TR" sz="2400" b="1" dirty="0" smtClean="0">
                <a:latin typeface="Arial" panose="020B0604020202020204" pitchFamily="34" charset="0"/>
              </a:rPr>
              <a:t>Madde </a:t>
            </a:r>
            <a:r>
              <a:rPr lang="tr-TR" sz="2400" b="1" dirty="0">
                <a:latin typeface="Arial" panose="020B0604020202020204" pitchFamily="34" charset="0"/>
              </a:rPr>
              <a:t>68 – </a:t>
            </a:r>
            <a:r>
              <a:rPr lang="tr-TR" sz="2400" dirty="0">
                <a:latin typeface="Arial" panose="020B0604020202020204" pitchFamily="34" charset="0"/>
              </a:rPr>
              <a:t>Ormanların içinde veya yakınında ateş ve yangın belirtisi görenler bunu derhal orman idaresine veya en yakın muhtarlığa, jandarma dairelerine veya mülkiye amirlerine haber vermeye mecburdurlar. </a:t>
            </a:r>
          </a:p>
          <a:p>
            <a:pPr algn="just"/>
            <a:r>
              <a:rPr lang="tr-TR" sz="2400" dirty="0">
                <a:latin typeface="Arial" panose="020B0604020202020204" pitchFamily="34" charset="0"/>
              </a:rPr>
              <a:t>	Yangın ihbarında Devlete ait her türlü askeri ve mülki haberleşme vasıtalarından derhal ve parasız olarak faydalanılır. </a:t>
            </a:r>
          </a:p>
          <a:p>
            <a:pPr algn="just"/>
            <a:r>
              <a:rPr lang="tr-TR" sz="2400" dirty="0">
                <a:latin typeface="Arial" panose="020B0604020202020204" pitchFamily="34" charset="0"/>
              </a:rPr>
              <a:t> </a:t>
            </a:r>
          </a:p>
          <a:p>
            <a:pPr algn="just"/>
            <a:r>
              <a:rPr lang="tr-TR" sz="2400" dirty="0" smtClean="0">
                <a:latin typeface="Arial" panose="020B0604020202020204" pitchFamily="34" charset="0"/>
              </a:rPr>
              <a:t> </a:t>
            </a:r>
            <a:endParaRPr lang="tr-TR" sz="2800" dirty="0">
              <a:latin typeface="Arial" panose="020B0604020202020204" pitchFamily="34" charset="0"/>
            </a:endParaRPr>
          </a:p>
          <a:p>
            <a:pPr algn="just">
              <a:buFont typeface="Wingdings" panose="05000000000000000000" pitchFamily="2" charset="2"/>
              <a:buChar char="§"/>
            </a:pPr>
            <a:endParaRPr lang="tr-TR" sz="2600" dirty="0"/>
          </a:p>
          <a:p>
            <a:pPr algn="just">
              <a:buFont typeface="Wingdings" panose="05000000000000000000" pitchFamily="2" charset="2"/>
              <a:buChar char="§"/>
            </a:pPr>
            <a:endParaRPr lang="tr-TR" sz="2600" dirty="0"/>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413082515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419051"/>
            <a:ext cx="9144000" cy="6186309"/>
          </a:xfrm>
          <a:prstGeom prst="rect">
            <a:avLst/>
          </a:prstGeom>
        </p:spPr>
        <p:txBody>
          <a:bodyPr wrap="square">
            <a:spAutoFit/>
          </a:bodyPr>
          <a:lstStyle/>
          <a:p>
            <a:pPr algn="just"/>
            <a:r>
              <a:rPr lang="tr-TR" b="1" dirty="0" smtClean="0">
                <a:solidFill>
                  <a:srgbClr val="FF0000"/>
                </a:solidFill>
                <a:latin typeface="Arial" panose="020B0604020202020204" pitchFamily="34" charset="0"/>
              </a:rPr>
              <a:t>6831</a:t>
            </a:r>
            <a:r>
              <a:rPr lang="tr-TR" dirty="0" smtClean="0">
                <a:solidFill>
                  <a:srgbClr val="FF0000"/>
                </a:solidFill>
                <a:latin typeface="Arial" panose="020B0604020202020204" pitchFamily="34" charset="0"/>
              </a:rPr>
              <a:t> </a:t>
            </a:r>
            <a:r>
              <a:rPr lang="tr-TR" b="1" dirty="0" smtClean="0">
                <a:solidFill>
                  <a:srgbClr val="FF0000"/>
                </a:solidFill>
                <a:latin typeface="Arial" panose="020B0604020202020204" pitchFamily="34" charset="0"/>
              </a:rPr>
              <a:t>Orman </a:t>
            </a:r>
            <a:r>
              <a:rPr lang="tr-TR" b="1" dirty="0">
                <a:solidFill>
                  <a:srgbClr val="FF0000"/>
                </a:solidFill>
                <a:latin typeface="Arial" panose="020B0604020202020204" pitchFamily="34" charset="0"/>
              </a:rPr>
              <a:t>Kanunu</a:t>
            </a:r>
            <a:endParaRPr lang="tr-TR" dirty="0">
              <a:solidFill>
                <a:srgbClr val="FF0000"/>
              </a:solidFill>
              <a:latin typeface="Arial" panose="020B0604020202020204" pitchFamily="34" charset="0"/>
            </a:endParaRPr>
          </a:p>
          <a:p>
            <a:pPr algn="just"/>
            <a:endParaRPr lang="tr-TR" dirty="0">
              <a:latin typeface="Arial" panose="020B0604020202020204" pitchFamily="34" charset="0"/>
            </a:endParaRPr>
          </a:p>
          <a:p>
            <a:pPr algn="just"/>
            <a:r>
              <a:rPr lang="tr-TR" b="1" dirty="0" smtClean="0">
                <a:latin typeface="Arial" panose="020B0604020202020204" pitchFamily="34" charset="0"/>
              </a:rPr>
              <a:t>73-Orman </a:t>
            </a:r>
            <a:r>
              <a:rPr lang="tr-TR" b="1" dirty="0">
                <a:latin typeface="Arial" panose="020B0604020202020204" pitchFamily="34" charset="0"/>
              </a:rPr>
              <a:t>Kanuna Aykırılık Oluşturan Fiillerin Takibinde Orman Memurlarına Yardımcı Olma Görevi:</a:t>
            </a:r>
            <a:endParaRPr lang="tr-TR" dirty="0">
              <a:latin typeface="Arial" panose="020B0604020202020204" pitchFamily="34" charset="0"/>
            </a:endParaRPr>
          </a:p>
          <a:p>
            <a:pPr algn="just"/>
            <a:r>
              <a:rPr lang="tr-TR" b="1" dirty="0" smtClean="0">
                <a:latin typeface="Arial" panose="020B0604020202020204" pitchFamily="34" charset="0"/>
              </a:rPr>
              <a:t>Madde </a:t>
            </a:r>
            <a:r>
              <a:rPr lang="tr-TR" b="1" dirty="0">
                <a:latin typeface="Arial" panose="020B0604020202020204" pitchFamily="34" charset="0"/>
              </a:rPr>
              <a:t>79 – (Değişik: 23/1/2008-5728/193 </a:t>
            </a:r>
            <a:r>
              <a:rPr lang="tr-TR" b="1" dirty="0" err="1">
                <a:latin typeface="Arial" panose="020B0604020202020204" pitchFamily="34" charset="0"/>
              </a:rPr>
              <a:t>md.</a:t>
            </a:r>
            <a:r>
              <a:rPr lang="tr-TR" b="1" dirty="0">
                <a:latin typeface="Arial" panose="020B0604020202020204" pitchFamily="34" charset="0"/>
              </a:rPr>
              <a:t>) </a:t>
            </a:r>
            <a:endParaRPr lang="tr-TR" dirty="0">
              <a:latin typeface="Arial" panose="020B0604020202020204" pitchFamily="34" charset="0"/>
            </a:endParaRPr>
          </a:p>
          <a:p>
            <a:pPr algn="just"/>
            <a:r>
              <a:rPr lang="tr-TR" dirty="0" smtClean="0">
                <a:latin typeface="Arial" panose="020B0604020202020204" pitchFamily="34" charset="0"/>
              </a:rPr>
              <a:t>	Orman </a:t>
            </a:r>
            <a:r>
              <a:rPr lang="tr-TR" dirty="0">
                <a:latin typeface="Arial" panose="020B0604020202020204" pitchFamily="34" charset="0"/>
              </a:rPr>
              <a:t>memurları, bu Kanuna aykırılık oluşturan fiillere ilişkin delilleri bir tutanakla tespit eder. Bu Kanuna aykırılık oluşturan fiillerin işlenmesi suretiyle elde edilen orman malları ile bu Kanunda yer alan suçların işlenmesinde kullanılan nakil vasıtası ve sair eşyaya Ceza Muhakemesi Kanunu hükümlerine göre </a:t>
            </a:r>
            <a:r>
              <a:rPr lang="tr-TR" dirty="0" smtClean="0">
                <a:latin typeface="Arial" panose="020B0604020202020204" pitchFamily="34" charset="0"/>
              </a:rPr>
              <a:t>el konulur</a:t>
            </a:r>
            <a:r>
              <a:rPr lang="tr-TR" dirty="0">
                <a:latin typeface="Arial" panose="020B0604020202020204" pitchFamily="34" charset="0"/>
              </a:rPr>
              <a:t>. Ancak, Cumhuriyet savcısına ulaşılamadığı hallerde </a:t>
            </a:r>
            <a:r>
              <a:rPr lang="tr-TR" dirty="0" smtClean="0">
                <a:latin typeface="Arial" panose="020B0604020202020204" pitchFamily="34" charset="0"/>
              </a:rPr>
              <a:t>el koyma</a:t>
            </a:r>
            <a:r>
              <a:rPr lang="tr-TR" dirty="0">
                <a:latin typeface="Arial" panose="020B0604020202020204" pitchFamily="34" charset="0"/>
              </a:rPr>
              <a:t>, orman işletme şefinin yazılı emri ile yapılır. Ayrıca, orman muhafaza memurları Ceza Muhakemesi Kanunu hükümlerine göre şüphelileri yakalama yetkisine sahiptir. </a:t>
            </a:r>
            <a:r>
              <a:rPr lang="tr-TR" dirty="0" smtClean="0">
                <a:latin typeface="Arial" panose="020B0604020202020204" pitchFamily="34" charset="0"/>
              </a:rPr>
              <a:t>Sahipleri </a:t>
            </a:r>
            <a:r>
              <a:rPr lang="tr-TR" dirty="0">
                <a:latin typeface="Arial" panose="020B0604020202020204" pitchFamily="34" charset="0"/>
              </a:rPr>
              <a:t>tarafından tohum ve fidandan yetiştirilen hususi ormanlarda da bu madde hükümleri uygulanır. </a:t>
            </a:r>
          </a:p>
          <a:p>
            <a:pPr algn="just"/>
            <a:r>
              <a:rPr lang="tr-TR" dirty="0" smtClean="0">
                <a:latin typeface="Arial" panose="020B0604020202020204" pitchFamily="34" charset="0"/>
              </a:rPr>
              <a:t>	Talep </a:t>
            </a:r>
            <a:r>
              <a:rPr lang="tr-TR" dirty="0">
                <a:latin typeface="Arial" panose="020B0604020202020204" pitchFamily="34" charset="0"/>
              </a:rPr>
              <a:t>vukuunda polis, jandarma, </a:t>
            </a:r>
            <a:r>
              <a:rPr lang="tr-TR" b="1" dirty="0">
                <a:latin typeface="Arial" panose="020B0604020202020204" pitchFamily="34" charset="0"/>
              </a:rPr>
              <a:t>köy muhtar</a:t>
            </a:r>
            <a:r>
              <a:rPr lang="tr-TR" dirty="0">
                <a:latin typeface="Arial" panose="020B0604020202020204" pitchFamily="34" charset="0"/>
              </a:rPr>
              <a:t> ve bekçileri orman memurlarına yardıma mecburdurlar. </a:t>
            </a:r>
          </a:p>
          <a:p>
            <a:pPr algn="just"/>
            <a:endParaRPr lang="tr-TR" dirty="0">
              <a:latin typeface="Arial" panose="020B0604020202020204" pitchFamily="34" charset="0"/>
            </a:endParaRPr>
          </a:p>
          <a:p>
            <a:pPr algn="just"/>
            <a:r>
              <a:rPr lang="tr-TR" dirty="0">
                <a:latin typeface="Arial" panose="020B0604020202020204" pitchFamily="34" charset="0"/>
              </a:rPr>
              <a:t> </a:t>
            </a:r>
          </a:p>
          <a:p>
            <a:pPr algn="just"/>
            <a:endParaRPr lang="tr-TR" dirty="0">
              <a:latin typeface="Arial" panose="020B0604020202020204" pitchFamily="34" charset="0"/>
            </a:endParaRPr>
          </a:p>
          <a:p>
            <a:pPr algn="just"/>
            <a:endParaRPr lang="tr-TR" dirty="0">
              <a:latin typeface="Arial" panose="020B0604020202020204" pitchFamily="34" charset="0"/>
            </a:endParaRPr>
          </a:p>
          <a:p>
            <a:pPr algn="just"/>
            <a:endParaRPr lang="tr-TR" dirty="0">
              <a:latin typeface="Arial" panose="020B0604020202020204" pitchFamily="34" charset="0"/>
            </a:endParaRPr>
          </a:p>
          <a:p>
            <a:pPr algn="just">
              <a:buFont typeface="Wingdings" panose="05000000000000000000" pitchFamily="2" charset="2"/>
              <a:buChar char="§"/>
            </a:pPr>
            <a:endParaRPr lang="tr-TR" dirty="0">
              <a:latin typeface="Arial" panose="020B0604020202020204" pitchFamily="34" charset="0"/>
            </a:endParaRPr>
          </a:p>
          <a:p>
            <a:pPr algn="just">
              <a:buFont typeface="Wingdings" panose="05000000000000000000" pitchFamily="2" charset="2"/>
              <a:buChar char="§"/>
            </a:pPr>
            <a:endParaRPr lang="tr-TR"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178623176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438553"/>
            <a:ext cx="9144000" cy="5447645"/>
          </a:xfrm>
          <a:prstGeom prst="rect">
            <a:avLst/>
          </a:prstGeom>
        </p:spPr>
        <p:txBody>
          <a:bodyPr wrap="square">
            <a:spAutoFit/>
          </a:bodyPr>
          <a:lstStyle/>
          <a:p>
            <a:pPr algn="just"/>
            <a:r>
              <a:rPr lang="tr-TR" sz="2400" b="1" dirty="0" smtClean="0">
                <a:solidFill>
                  <a:srgbClr val="FF0000"/>
                </a:solidFill>
                <a:latin typeface="Arial" panose="020B0604020202020204" pitchFamily="34" charset="0"/>
              </a:rPr>
              <a:t>6831</a:t>
            </a:r>
            <a:r>
              <a:rPr lang="tr-TR" sz="2400" dirty="0" smtClean="0">
                <a:solidFill>
                  <a:srgbClr val="FF0000"/>
                </a:solidFill>
                <a:latin typeface="Arial" panose="020B0604020202020204" pitchFamily="34" charset="0"/>
              </a:rPr>
              <a:t> </a:t>
            </a:r>
            <a:r>
              <a:rPr lang="tr-TR" sz="2400" b="1" dirty="0" smtClean="0">
                <a:solidFill>
                  <a:srgbClr val="FF0000"/>
                </a:solidFill>
                <a:latin typeface="Arial" panose="020B0604020202020204" pitchFamily="34" charset="0"/>
              </a:rPr>
              <a:t>Orman </a:t>
            </a:r>
            <a:r>
              <a:rPr lang="tr-TR" sz="2400" b="1" dirty="0">
                <a:solidFill>
                  <a:srgbClr val="FF0000"/>
                </a:solidFill>
                <a:latin typeface="Arial" panose="020B0604020202020204" pitchFamily="34" charset="0"/>
              </a:rPr>
              <a:t>Kanunu</a:t>
            </a:r>
            <a:endParaRPr lang="tr-TR" sz="2400" dirty="0">
              <a:solidFill>
                <a:srgbClr val="FF0000"/>
              </a:solidFill>
              <a:latin typeface="Arial" panose="020B0604020202020204" pitchFamily="34" charset="0"/>
            </a:endParaRPr>
          </a:p>
          <a:p>
            <a:pPr algn="just"/>
            <a:endParaRPr lang="tr-TR" sz="2400" dirty="0">
              <a:latin typeface="Arial" panose="020B0604020202020204" pitchFamily="34" charset="0"/>
            </a:endParaRPr>
          </a:p>
          <a:p>
            <a:pPr algn="just"/>
            <a:r>
              <a:rPr lang="tr-TR" sz="2400" b="1" dirty="0" smtClean="0">
                <a:latin typeface="Arial" panose="020B0604020202020204" pitchFamily="34" charset="0"/>
              </a:rPr>
              <a:t>74-Ormanı </a:t>
            </a:r>
            <a:r>
              <a:rPr lang="tr-TR" sz="2400" b="1" dirty="0">
                <a:latin typeface="Arial" panose="020B0604020202020204" pitchFamily="34" charset="0"/>
              </a:rPr>
              <a:t>Muhafaza Etme Görevi:</a:t>
            </a:r>
            <a:endParaRPr lang="tr-TR" sz="2400" dirty="0">
              <a:latin typeface="Arial" panose="020B0604020202020204" pitchFamily="34" charset="0"/>
            </a:endParaRPr>
          </a:p>
          <a:p>
            <a:pPr algn="just"/>
            <a:r>
              <a:rPr lang="tr-TR" sz="2400" b="1" dirty="0" smtClean="0">
                <a:latin typeface="Arial" panose="020B0604020202020204" pitchFamily="34" charset="0"/>
              </a:rPr>
              <a:t>Madde </a:t>
            </a:r>
            <a:r>
              <a:rPr lang="tr-TR" sz="2400" b="1" dirty="0">
                <a:latin typeface="Arial" panose="020B0604020202020204" pitchFamily="34" charset="0"/>
              </a:rPr>
              <a:t>81 – </a:t>
            </a:r>
            <a:r>
              <a:rPr lang="tr-TR" sz="2400" dirty="0">
                <a:latin typeface="Arial" panose="020B0604020202020204" pitchFamily="34" charset="0"/>
              </a:rPr>
              <a:t>Orman içinde veya civarında bulunan </a:t>
            </a:r>
            <a:r>
              <a:rPr lang="tr-TR" sz="2400" b="1" dirty="0">
                <a:latin typeface="Arial" panose="020B0604020202020204" pitchFamily="34" charset="0"/>
              </a:rPr>
              <a:t>köylerin muhtar </a:t>
            </a:r>
            <a:r>
              <a:rPr lang="tr-TR" sz="2400" dirty="0">
                <a:latin typeface="Arial" panose="020B0604020202020204" pitchFamily="34" charset="0"/>
              </a:rPr>
              <a:t>ve ihtiyar meclisi kendi köy hudutları içinde bulunan Devlet ormanlarının muhafazasında orman teşkilatı ile iş birliği yapmakla </a:t>
            </a:r>
            <a:r>
              <a:rPr lang="tr-TR" sz="2400" dirty="0" smtClean="0">
                <a:latin typeface="Arial" panose="020B0604020202020204" pitchFamily="34" charset="0"/>
              </a:rPr>
              <a:t>vazifelidir.</a:t>
            </a:r>
          </a:p>
          <a:p>
            <a:pPr algn="just"/>
            <a:r>
              <a:rPr lang="tr-TR" sz="2400" dirty="0">
                <a:latin typeface="Arial" panose="020B0604020202020204" pitchFamily="34" charset="0"/>
              </a:rPr>
              <a:t>	</a:t>
            </a:r>
            <a:r>
              <a:rPr lang="tr-TR" sz="2400" dirty="0" smtClean="0">
                <a:latin typeface="Arial" panose="020B0604020202020204" pitchFamily="34" charset="0"/>
              </a:rPr>
              <a:t>Bu </a:t>
            </a:r>
            <a:r>
              <a:rPr lang="tr-TR" sz="2400" dirty="0">
                <a:latin typeface="Arial" panose="020B0604020202020204" pitchFamily="34" charset="0"/>
              </a:rPr>
              <a:t>maksatla suçların takibi faslında yazılı salahiyetleri, orman teşkilatı mensupları ile birlikte veya Ziraat Vekaletince belirtilecek esaslar dahilinde ayrı olarak </a:t>
            </a:r>
            <a:r>
              <a:rPr lang="tr-TR" sz="2400" dirty="0" smtClean="0">
                <a:latin typeface="Arial" panose="020B0604020202020204" pitchFamily="34" charset="0"/>
              </a:rPr>
              <a:t>kullanırlar.</a:t>
            </a:r>
            <a:endParaRPr lang="tr-TR" sz="2400" dirty="0">
              <a:latin typeface="Arial" panose="020B0604020202020204" pitchFamily="34" charset="0"/>
            </a:endParaRPr>
          </a:p>
          <a:p>
            <a:pPr algn="just"/>
            <a:endParaRPr lang="tr-TR" dirty="0">
              <a:latin typeface="Arial" panose="020B0604020202020204" pitchFamily="34" charset="0"/>
            </a:endParaRPr>
          </a:p>
          <a:p>
            <a:pPr algn="just"/>
            <a:endParaRPr lang="tr-TR" dirty="0">
              <a:latin typeface="Arial" panose="020B0604020202020204" pitchFamily="34" charset="0"/>
            </a:endParaRPr>
          </a:p>
          <a:p>
            <a:pPr algn="just"/>
            <a:endParaRPr lang="tr-TR" dirty="0">
              <a:latin typeface="Arial" panose="020B0604020202020204" pitchFamily="34" charset="0"/>
            </a:endParaRPr>
          </a:p>
          <a:p>
            <a:pPr algn="just"/>
            <a:endParaRPr lang="tr-TR" dirty="0">
              <a:latin typeface="Arial" panose="020B0604020202020204" pitchFamily="34" charset="0"/>
            </a:endParaRPr>
          </a:p>
          <a:p>
            <a:pPr algn="just">
              <a:buFont typeface="Wingdings" panose="05000000000000000000" pitchFamily="2" charset="2"/>
              <a:buChar char="§"/>
            </a:pPr>
            <a:endParaRPr lang="tr-TR" dirty="0">
              <a:latin typeface="Arial" panose="020B0604020202020204" pitchFamily="34" charset="0"/>
            </a:endParaRPr>
          </a:p>
          <a:p>
            <a:pPr algn="just">
              <a:buFont typeface="Wingdings" panose="05000000000000000000" pitchFamily="2" charset="2"/>
              <a:buChar char="§"/>
            </a:pPr>
            <a:endParaRPr lang="tr-TR"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400863795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200391"/>
            <a:ext cx="9144000" cy="4801314"/>
          </a:xfrm>
          <a:prstGeom prst="rect">
            <a:avLst/>
          </a:prstGeom>
        </p:spPr>
        <p:txBody>
          <a:bodyPr wrap="square">
            <a:spAutoFit/>
          </a:bodyPr>
          <a:lstStyle/>
          <a:p>
            <a:pPr algn="just"/>
            <a:r>
              <a:rPr lang="tr-TR" sz="2400" b="1" dirty="0" smtClean="0">
                <a:solidFill>
                  <a:srgbClr val="FF0000"/>
                </a:solidFill>
                <a:latin typeface="Arial" panose="020B0604020202020204" pitchFamily="34" charset="0"/>
              </a:rPr>
              <a:t>6831</a:t>
            </a:r>
            <a:r>
              <a:rPr lang="tr-TR" sz="2400" dirty="0" smtClean="0">
                <a:solidFill>
                  <a:srgbClr val="FF0000"/>
                </a:solidFill>
                <a:latin typeface="Arial" panose="020B0604020202020204" pitchFamily="34" charset="0"/>
              </a:rPr>
              <a:t> </a:t>
            </a:r>
            <a:r>
              <a:rPr lang="tr-TR" sz="2400" b="1" dirty="0" smtClean="0">
                <a:solidFill>
                  <a:srgbClr val="FF0000"/>
                </a:solidFill>
                <a:latin typeface="Arial" panose="020B0604020202020204" pitchFamily="34" charset="0"/>
              </a:rPr>
              <a:t>Orman </a:t>
            </a:r>
            <a:r>
              <a:rPr lang="tr-TR" sz="2400" b="1" dirty="0">
                <a:solidFill>
                  <a:srgbClr val="FF0000"/>
                </a:solidFill>
                <a:latin typeface="Arial" panose="020B0604020202020204" pitchFamily="34" charset="0"/>
              </a:rPr>
              <a:t>Kanunu</a:t>
            </a:r>
            <a:endParaRPr lang="tr-TR" sz="2400" dirty="0">
              <a:solidFill>
                <a:srgbClr val="FF0000"/>
              </a:solidFill>
              <a:latin typeface="Arial" panose="020B0604020202020204" pitchFamily="34" charset="0"/>
            </a:endParaRPr>
          </a:p>
          <a:p>
            <a:pPr algn="just"/>
            <a:r>
              <a:rPr lang="tr-TR" sz="2400" b="1" dirty="0" smtClean="0">
                <a:latin typeface="Arial" panose="020B0604020202020204" pitchFamily="34" charset="0"/>
              </a:rPr>
              <a:t>75-Orman </a:t>
            </a:r>
            <a:r>
              <a:rPr lang="tr-TR" sz="2400" b="1" dirty="0">
                <a:latin typeface="Arial" panose="020B0604020202020204" pitchFamily="34" charset="0"/>
              </a:rPr>
              <a:t>Suçlarında Failin Kimlik Tespitinde Görevi:</a:t>
            </a:r>
            <a:endParaRPr lang="tr-TR" sz="2400" dirty="0">
              <a:latin typeface="Arial" panose="020B0604020202020204" pitchFamily="34" charset="0"/>
            </a:endParaRPr>
          </a:p>
          <a:p>
            <a:pPr algn="just"/>
            <a:r>
              <a:rPr lang="tr-TR" sz="2400" b="1" dirty="0" smtClean="0">
                <a:latin typeface="Arial" panose="020B0604020202020204" pitchFamily="34" charset="0"/>
              </a:rPr>
              <a:t>Madde </a:t>
            </a:r>
            <a:r>
              <a:rPr lang="tr-TR" sz="2400" b="1" dirty="0">
                <a:latin typeface="Arial" panose="020B0604020202020204" pitchFamily="34" charset="0"/>
              </a:rPr>
              <a:t>82 </a:t>
            </a:r>
            <a:r>
              <a:rPr lang="tr-TR" sz="2400" b="1" dirty="0" smtClean="0">
                <a:latin typeface="Arial" panose="020B0604020202020204" pitchFamily="34" charset="0"/>
              </a:rPr>
              <a:t>–</a:t>
            </a:r>
            <a:r>
              <a:rPr lang="tr-TR" sz="2400" dirty="0" smtClean="0">
                <a:latin typeface="Arial" panose="020B0604020202020204" pitchFamily="34" charset="0"/>
              </a:rPr>
              <a:t>	Hüviyeti </a:t>
            </a:r>
            <a:r>
              <a:rPr lang="tr-TR" sz="2400" dirty="0">
                <a:latin typeface="Arial" panose="020B0604020202020204" pitchFamily="34" charset="0"/>
              </a:rPr>
              <a:t>tespit edilemeyen suçlular vakit geçirilmeksizin hüviyeti tespit edilebilecek en yakın </a:t>
            </a:r>
            <a:r>
              <a:rPr lang="tr-TR" sz="2400" b="1" dirty="0">
                <a:latin typeface="Arial" panose="020B0604020202020204" pitchFamily="34" charset="0"/>
              </a:rPr>
              <a:t>köyün muhtar </a:t>
            </a:r>
            <a:r>
              <a:rPr lang="tr-TR" sz="2400" dirty="0">
                <a:latin typeface="Arial" panose="020B0604020202020204" pitchFamily="34" charset="0"/>
              </a:rPr>
              <a:t>veya ihtiyar heyetine ve bunlarla da tespiti mümkün olmazsa en yakın zabıta merkezine götürülürler.  Memurlar, vakit geçirmeksizin bu zabıtları bağlı bulundukları amirlerine gönderirler. Amirlerce tetkik edilerek en kısa bir zamanda mahalli cumhuriyet müddeiumumiliğine verilir. </a:t>
            </a:r>
          </a:p>
          <a:p>
            <a:pPr algn="just"/>
            <a:endParaRPr lang="tr-TR" dirty="0">
              <a:latin typeface="Arial" panose="020B0604020202020204" pitchFamily="34" charset="0"/>
            </a:endParaRPr>
          </a:p>
          <a:p>
            <a:pPr algn="just"/>
            <a:endParaRPr lang="tr-TR" dirty="0">
              <a:latin typeface="Arial" panose="020B0604020202020204" pitchFamily="34" charset="0"/>
            </a:endParaRPr>
          </a:p>
          <a:p>
            <a:pPr algn="just"/>
            <a:endParaRPr lang="tr-TR" dirty="0">
              <a:latin typeface="Arial" panose="020B0604020202020204" pitchFamily="34" charset="0"/>
            </a:endParaRPr>
          </a:p>
          <a:p>
            <a:pPr algn="just">
              <a:buFont typeface="Wingdings" panose="05000000000000000000" pitchFamily="2" charset="2"/>
              <a:buChar char="§"/>
            </a:pPr>
            <a:endParaRPr lang="tr-TR" dirty="0">
              <a:latin typeface="Arial" panose="020B0604020202020204" pitchFamily="34" charset="0"/>
            </a:endParaRPr>
          </a:p>
          <a:p>
            <a:pPr algn="just">
              <a:buFont typeface="Wingdings" panose="05000000000000000000" pitchFamily="2" charset="2"/>
              <a:buChar char="§"/>
            </a:pPr>
            <a:endParaRPr lang="tr-TR"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4086082089"/>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406867"/>
            <a:ext cx="9144000" cy="5816977"/>
          </a:xfrm>
          <a:prstGeom prst="rect">
            <a:avLst/>
          </a:prstGeom>
        </p:spPr>
        <p:txBody>
          <a:bodyPr wrap="square">
            <a:spAutoFit/>
          </a:bodyPr>
          <a:lstStyle/>
          <a:p>
            <a:pPr algn="just"/>
            <a:r>
              <a:rPr lang="tr-TR" b="1" dirty="0" smtClean="0">
                <a:solidFill>
                  <a:srgbClr val="FF0000"/>
                </a:solidFill>
                <a:latin typeface="Arial" panose="020B0604020202020204" pitchFamily="34" charset="0"/>
              </a:rPr>
              <a:t>6831</a:t>
            </a:r>
            <a:r>
              <a:rPr lang="tr-TR" dirty="0" smtClean="0">
                <a:solidFill>
                  <a:srgbClr val="FF0000"/>
                </a:solidFill>
                <a:latin typeface="Arial" panose="020B0604020202020204" pitchFamily="34" charset="0"/>
              </a:rPr>
              <a:t> </a:t>
            </a:r>
            <a:r>
              <a:rPr lang="tr-TR" b="1" dirty="0" smtClean="0">
                <a:solidFill>
                  <a:srgbClr val="FF0000"/>
                </a:solidFill>
                <a:latin typeface="Arial" panose="020B0604020202020204" pitchFamily="34" charset="0"/>
              </a:rPr>
              <a:t>Orman </a:t>
            </a:r>
            <a:r>
              <a:rPr lang="tr-TR" b="1" dirty="0">
                <a:solidFill>
                  <a:srgbClr val="FF0000"/>
                </a:solidFill>
                <a:latin typeface="Arial" panose="020B0604020202020204" pitchFamily="34" charset="0"/>
              </a:rPr>
              <a:t>Kanunu</a:t>
            </a:r>
            <a:endParaRPr lang="tr-TR" dirty="0">
              <a:solidFill>
                <a:srgbClr val="FF0000"/>
              </a:solidFill>
              <a:latin typeface="Arial" panose="020B0604020202020204" pitchFamily="34" charset="0"/>
            </a:endParaRPr>
          </a:p>
          <a:p>
            <a:pPr algn="just"/>
            <a:endParaRPr lang="tr-TR" dirty="0">
              <a:latin typeface="Arial" panose="020B0604020202020204" pitchFamily="34" charset="0"/>
            </a:endParaRPr>
          </a:p>
          <a:p>
            <a:pPr algn="just"/>
            <a:r>
              <a:rPr lang="tr-TR" b="1" dirty="0" smtClean="0">
                <a:latin typeface="Arial" panose="020B0604020202020204" pitchFamily="34" charset="0"/>
              </a:rPr>
              <a:t>76-Orman </a:t>
            </a:r>
            <a:r>
              <a:rPr lang="tr-TR" b="1" dirty="0">
                <a:latin typeface="Arial" panose="020B0604020202020204" pitchFamily="34" charset="0"/>
              </a:rPr>
              <a:t>Kanununa Aykırılıkta El Konulan Mahsullere Yedi Emin Olma Yetkisi:</a:t>
            </a:r>
            <a:endParaRPr lang="tr-TR" dirty="0">
              <a:latin typeface="Arial" panose="020B0604020202020204" pitchFamily="34" charset="0"/>
            </a:endParaRPr>
          </a:p>
          <a:p>
            <a:pPr algn="just"/>
            <a:r>
              <a:rPr lang="tr-TR" b="1" dirty="0" smtClean="0">
                <a:latin typeface="Arial" panose="020B0604020202020204" pitchFamily="34" charset="0"/>
              </a:rPr>
              <a:t>Madde </a:t>
            </a:r>
            <a:r>
              <a:rPr lang="tr-TR" b="1" dirty="0">
                <a:latin typeface="Arial" panose="020B0604020202020204" pitchFamily="34" charset="0"/>
              </a:rPr>
              <a:t>84 – (Değişik: 23/1/2008-5728/195 </a:t>
            </a:r>
            <a:r>
              <a:rPr lang="tr-TR" b="1" dirty="0" err="1">
                <a:latin typeface="Arial" panose="020B0604020202020204" pitchFamily="34" charset="0"/>
              </a:rPr>
              <a:t>md.</a:t>
            </a:r>
            <a:r>
              <a:rPr lang="tr-TR" b="1" dirty="0">
                <a:latin typeface="Arial" panose="020B0604020202020204" pitchFamily="34" charset="0"/>
              </a:rPr>
              <a:t>) </a:t>
            </a:r>
            <a:endParaRPr lang="tr-TR" dirty="0">
              <a:latin typeface="Arial" panose="020B0604020202020204" pitchFamily="34" charset="0"/>
            </a:endParaRPr>
          </a:p>
          <a:p>
            <a:pPr algn="just"/>
            <a:r>
              <a:rPr lang="tr-TR" dirty="0">
                <a:latin typeface="Arial" panose="020B0604020202020204" pitchFamily="34" charset="0"/>
              </a:rPr>
              <a:t>Orman Kanununa aykırılık oluşturan fiillerden dolayı </a:t>
            </a:r>
            <a:r>
              <a:rPr lang="tr-TR" dirty="0" smtClean="0">
                <a:latin typeface="Arial" panose="020B0604020202020204" pitchFamily="34" charset="0"/>
              </a:rPr>
              <a:t>el konulan </a:t>
            </a:r>
            <a:r>
              <a:rPr lang="tr-TR" dirty="0">
                <a:latin typeface="Arial" panose="020B0604020202020204" pitchFamily="34" charset="0"/>
              </a:rPr>
              <a:t>ağaç, tomruk, kereste, yakacak ve sair mahsuller, vazifeli orman memurları tarafından muhafaza edilmek üzere orman depolarına, orman deposu yoksa ve fiilin işlendiği yer belediye hudutlarında ise o yer belediyesine, köy hudutları içinde ise o </a:t>
            </a:r>
            <a:r>
              <a:rPr lang="tr-TR" b="1" dirty="0">
                <a:latin typeface="Arial" panose="020B0604020202020204" pitchFamily="34" charset="0"/>
              </a:rPr>
              <a:t>köy muhtarına, </a:t>
            </a:r>
            <a:r>
              <a:rPr lang="tr-TR" dirty="0">
                <a:latin typeface="Arial" panose="020B0604020202020204" pitchFamily="34" charset="0"/>
              </a:rPr>
              <a:t>yokluğunda vekiline, onun da yokluğunda ihtiyar heyeti üyelerinden birine yediemin senedi mukabilinde teslim olunur. Belediye veya köy yetkililerine teslim edilen bu mallar en kısa zamanda orman depolarına idarece nakledilir. Bunlardan çürüyecek veya bozulacak olanlarla muhafazası zor ve masraflı bulunanlar, Ceza Muhakemesi Kanununun </a:t>
            </a:r>
            <a:r>
              <a:rPr lang="tr-TR" dirty="0" smtClean="0">
                <a:latin typeface="Arial" panose="020B0604020202020204" pitchFamily="34" charset="0"/>
              </a:rPr>
              <a:t>132nci </a:t>
            </a:r>
            <a:r>
              <a:rPr lang="tr-TR" dirty="0">
                <a:latin typeface="Arial" panose="020B0604020202020204" pitchFamily="34" charset="0"/>
              </a:rPr>
              <a:t>maddesinin birinci ve ikinci fıkraları hükümlerine uygun olarak orman işletme müdürlüklerinin </a:t>
            </a:r>
            <a:r>
              <a:rPr lang="tr-TR" dirty="0" err="1">
                <a:latin typeface="Arial" panose="020B0604020202020204" pitchFamily="34" charset="0"/>
              </a:rPr>
              <a:t>müsadereli</a:t>
            </a:r>
            <a:r>
              <a:rPr lang="tr-TR" dirty="0">
                <a:latin typeface="Arial" panose="020B0604020202020204" pitchFamily="34" charset="0"/>
              </a:rPr>
              <a:t> mallar satış komisyonlarınca, mahallinde veya pazar yerlerinde ilan edilmek suretiyle derhal satılır. </a:t>
            </a:r>
          </a:p>
          <a:p>
            <a:pPr algn="just"/>
            <a:r>
              <a:rPr lang="tr-TR" b="1" dirty="0" smtClean="0">
                <a:latin typeface="Arial" panose="020B0604020202020204" pitchFamily="34" charset="0"/>
              </a:rPr>
              <a:t>*Mahallede belediye yetkisinde</a:t>
            </a:r>
            <a:endParaRPr lang="tr-TR" b="1" dirty="0">
              <a:latin typeface="Arial" panose="020B0604020202020204" pitchFamily="34" charset="0"/>
            </a:endParaRPr>
          </a:p>
          <a:p>
            <a:pPr algn="just"/>
            <a:endParaRPr lang="tr-TR" dirty="0">
              <a:latin typeface="Arial" panose="020B0604020202020204" pitchFamily="34" charset="0"/>
            </a:endParaRPr>
          </a:p>
          <a:p>
            <a:pPr algn="just"/>
            <a:endParaRPr lang="tr-TR" dirty="0">
              <a:latin typeface="Arial" panose="020B0604020202020204" pitchFamily="34" charset="0"/>
            </a:endParaRPr>
          </a:p>
          <a:p>
            <a:pPr algn="just">
              <a:buFont typeface="Wingdings" panose="05000000000000000000" pitchFamily="2" charset="2"/>
              <a:buChar char="§"/>
            </a:pPr>
            <a:endParaRPr lang="tr-TR" dirty="0">
              <a:latin typeface="Arial" panose="020B0604020202020204" pitchFamily="34" charset="0"/>
            </a:endParaRPr>
          </a:p>
          <a:p>
            <a:pPr algn="just">
              <a:buFont typeface="Wingdings" panose="05000000000000000000" pitchFamily="2" charset="2"/>
              <a:buChar char="§"/>
            </a:pPr>
            <a:endParaRPr lang="tr-TR"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761876707"/>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436686"/>
            <a:ext cx="9144000" cy="4616648"/>
          </a:xfrm>
          <a:prstGeom prst="rect">
            <a:avLst/>
          </a:prstGeom>
        </p:spPr>
        <p:txBody>
          <a:bodyPr wrap="square">
            <a:spAutoFit/>
          </a:bodyPr>
          <a:lstStyle/>
          <a:p>
            <a:pPr algn="just"/>
            <a:r>
              <a:rPr lang="tr-TR" sz="2000" b="1" dirty="0" smtClean="0">
                <a:solidFill>
                  <a:srgbClr val="FF0000"/>
                </a:solidFill>
                <a:latin typeface="Arial" panose="020B0604020202020204" pitchFamily="34" charset="0"/>
              </a:rPr>
              <a:t>6831</a:t>
            </a:r>
            <a:r>
              <a:rPr lang="tr-TR" sz="2000" dirty="0" smtClean="0">
                <a:solidFill>
                  <a:srgbClr val="FF0000"/>
                </a:solidFill>
                <a:latin typeface="Arial" panose="020B0604020202020204" pitchFamily="34" charset="0"/>
              </a:rPr>
              <a:t> </a:t>
            </a:r>
            <a:r>
              <a:rPr lang="tr-TR" sz="2000" b="1" dirty="0" smtClean="0">
                <a:solidFill>
                  <a:srgbClr val="FF0000"/>
                </a:solidFill>
                <a:latin typeface="Arial" panose="020B0604020202020204" pitchFamily="34" charset="0"/>
              </a:rPr>
              <a:t>Orman </a:t>
            </a:r>
            <a:r>
              <a:rPr lang="tr-TR" sz="2000" b="1" dirty="0">
                <a:solidFill>
                  <a:srgbClr val="FF0000"/>
                </a:solidFill>
                <a:latin typeface="Arial" panose="020B0604020202020204" pitchFamily="34" charset="0"/>
              </a:rPr>
              <a:t>Kanunu</a:t>
            </a:r>
            <a:endParaRPr lang="tr-TR" sz="2000" dirty="0">
              <a:solidFill>
                <a:srgbClr val="FF0000"/>
              </a:solidFill>
              <a:latin typeface="Arial" panose="020B0604020202020204" pitchFamily="34" charset="0"/>
            </a:endParaRPr>
          </a:p>
          <a:p>
            <a:pPr algn="just"/>
            <a:endParaRPr lang="tr-TR" sz="2000" dirty="0">
              <a:latin typeface="Arial" panose="020B0604020202020204" pitchFamily="34" charset="0"/>
            </a:endParaRPr>
          </a:p>
          <a:p>
            <a:pPr algn="just"/>
            <a:r>
              <a:rPr lang="tr-TR" sz="2000" b="1" dirty="0" smtClean="0">
                <a:latin typeface="Arial" panose="020B0604020202020204" pitchFamily="34" charset="0"/>
              </a:rPr>
              <a:t>77-Orman </a:t>
            </a:r>
            <a:r>
              <a:rPr lang="tr-TR" sz="2000" b="1" dirty="0">
                <a:latin typeface="Arial" panose="020B0604020202020204" pitchFamily="34" charset="0"/>
              </a:rPr>
              <a:t>Alanında İzinsiz Otlatma Yapılan Hayvanları Teslim Alma Görevi:</a:t>
            </a:r>
            <a:endParaRPr lang="tr-TR" sz="2000" dirty="0">
              <a:latin typeface="Arial" panose="020B0604020202020204" pitchFamily="34" charset="0"/>
            </a:endParaRPr>
          </a:p>
          <a:p>
            <a:pPr algn="just"/>
            <a:r>
              <a:rPr lang="tr-TR" sz="2000" b="1" dirty="0">
                <a:latin typeface="Arial" panose="020B0604020202020204" pitchFamily="34" charset="0"/>
              </a:rPr>
              <a:t>Madde 87 – </a:t>
            </a:r>
            <a:r>
              <a:rPr lang="tr-TR" sz="2000" dirty="0">
                <a:latin typeface="Arial" panose="020B0604020202020204" pitchFamily="34" charset="0"/>
              </a:rPr>
              <a:t>Otlatma izni verilmeyen ormanlarda başıboş görülen hayvanlar en yakın </a:t>
            </a:r>
            <a:r>
              <a:rPr lang="tr-TR" sz="2000" b="1" dirty="0">
                <a:latin typeface="Arial" panose="020B0604020202020204" pitchFamily="34" charset="0"/>
              </a:rPr>
              <a:t>köy muhtarlarına </a:t>
            </a:r>
            <a:r>
              <a:rPr lang="tr-TR" sz="2000" dirty="0">
                <a:latin typeface="Arial" panose="020B0604020202020204" pitchFamily="34" charset="0"/>
              </a:rPr>
              <a:t>veya belediyelere makbuz karşılığı teslim olunur. Hayvan sahibi zuhur edip zabıt varakasını imza ederse hayvan kendisine verilir.  Muhtara veya belediyeye teslimden itibaren ilan edilen on beş gün içinde sahibi bulunmayan hayvanlar idarece usulen satılarak bedeli bankaya veya orman idaresi veznesine yatırılır.  Bankaya veya orman idaresi veznesine yatırıldıktan sonra bir sene içinde sahibi zuhur etmezse bu bedel orman idaresince irat </a:t>
            </a:r>
            <a:r>
              <a:rPr lang="tr-TR" sz="2000" dirty="0" err="1">
                <a:latin typeface="Arial" panose="020B0604020202020204" pitchFamily="34" charset="0"/>
              </a:rPr>
              <a:t>kaydolunur</a:t>
            </a:r>
            <a:r>
              <a:rPr lang="tr-TR" sz="2000" dirty="0">
                <a:latin typeface="Arial" panose="020B0604020202020204" pitchFamily="34" charset="0"/>
              </a:rPr>
              <a:t>.  Hayvan sahipleri bakma masraflarını ödemeye </a:t>
            </a:r>
            <a:r>
              <a:rPr lang="tr-TR" sz="2000" dirty="0" smtClean="0">
                <a:latin typeface="Arial" panose="020B0604020202020204" pitchFamily="34" charset="0"/>
              </a:rPr>
              <a:t>mecburdurlar.</a:t>
            </a:r>
            <a:endParaRPr lang="tr-TR" sz="2000" dirty="0">
              <a:latin typeface="Arial" panose="020B0604020202020204" pitchFamily="34" charset="0"/>
            </a:endParaRPr>
          </a:p>
          <a:p>
            <a:pPr algn="just"/>
            <a:endParaRPr lang="tr-TR" dirty="0">
              <a:latin typeface="Arial" panose="020B0604020202020204" pitchFamily="34" charset="0"/>
            </a:endParaRPr>
          </a:p>
          <a:p>
            <a:pPr algn="just">
              <a:buFont typeface="Wingdings" panose="05000000000000000000" pitchFamily="2" charset="2"/>
              <a:buChar char="§"/>
            </a:pPr>
            <a:endParaRPr lang="tr-TR" dirty="0">
              <a:latin typeface="Arial" panose="020B0604020202020204" pitchFamily="34" charset="0"/>
            </a:endParaRPr>
          </a:p>
          <a:p>
            <a:pPr algn="just">
              <a:buFont typeface="Wingdings" panose="05000000000000000000" pitchFamily="2" charset="2"/>
              <a:buChar char="§"/>
            </a:pPr>
            <a:endParaRPr lang="tr-TR"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2555228727"/>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436685"/>
            <a:ext cx="9144000" cy="5663089"/>
          </a:xfrm>
          <a:prstGeom prst="rect">
            <a:avLst/>
          </a:prstGeom>
        </p:spPr>
        <p:txBody>
          <a:bodyPr wrap="square">
            <a:spAutoFit/>
          </a:bodyPr>
          <a:lstStyle/>
          <a:p>
            <a:pPr algn="just"/>
            <a:r>
              <a:rPr lang="tr-TR" sz="2400" b="1" dirty="0" smtClean="0">
                <a:solidFill>
                  <a:srgbClr val="FF0000"/>
                </a:solidFill>
                <a:latin typeface="Arial" panose="020B0604020202020204" pitchFamily="34" charset="0"/>
              </a:rPr>
              <a:t>298</a:t>
            </a:r>
            <a:r>
              <a:rPr lang="tr-TR" sz="2400" b="1" dirty="0">
                <a:solidFill>
                  <a:srgbClr val="FF0000"/>
                </a:solidFill>
                <a:latin typeface="Arial" panose="020B0604020202020204" pitchFamily="34" charset="0"/>
              </a:rPr>
              <a:t> </a:t>
            </a:r>
            <a:r>
              <a:rPr lang="tr-TR" sz="2400" b="1" dirty="0" smtClean="0">
                <a:solidFill>
                  <a:srgbClr val="FF0000"/>
                </a:solidFill>
                <a:latin typeface="Arial" panose="020B0604020202020204" pitchFamily="34" charset="0"/>
              </a:rPr>
              <a:t>Seçimlerin </a:t>
            </a:r>
            <a:r>
              <a:rPr lang="tr-TR" sz="2400" b="1" dirty="0">
                <a:solidFill>
                  <a:srgbClr val="FF0000"/>
                </a:solidFill>
                <a:latin typeface="Arial" panose="020B0604020202020204" pitchFamily="34" charset="0"/>
              </a:rPr>
              <a:t>temel hükümleri ve seçmen </a:t>
            </a:r>
            <a:r>
              <a:rPr lang="tr-TR" sz="2400" b="1" dirty="0" smtClean="0">
                <a:solidFill>
                  <a:srgbClr val="FF0000"/>
                </a:solidFill>
                <a:latin typeface="Arial" panose="020B0604020202020204" pitchFamily="34" charset="0"/>
              </a:rPr>
              <a:t>Kütükleri </a:t>
            </a:r>
            <a:r>
              <a:rPr lang="tr-TR" sz="2400" b="1" dirty="0">
                <a:solidFill>
                  <a:srgbClr val="FF0000"/>
                </a:solidFill>
                <a:latin typeface="Arial" panose="020B0604020202020204" pitchFamily="34" charset="0"/>
              </a:rPr>
              <a:t>hakkında kanun </a:t>
            </a:r>
          </a:p>
          <a:p>
            <a:pPr algn="just"/>
            <a:endParaRPr lang="tr-TR" sz="2400" dirty="0">
              <a:latin typeface="Arial" panose="020B0604020202020204" pitchFamily="34" charset="0"/>
            </a:endParaRPr>
          </a:p>
          <a:p>
            <a:pPr algn="just"/>
            <a:r>
              <a:rPr lang="tr-TR" sz="2400" b="1" dirty="0" smtClean="0">
                <a:latin typeface="Arial" panose="020B0604020202020204" pitchFamily="34" charset="0"/>
              </a:rPr>
              <a:t>78- </a:t>
            </a:r>
            <a:r>
              <a:rPr lang="tr-TR" sz="2400" b="1" dirty="0">
                <a:latin typeface="Arial" panose="020B0604020202020204" pitchFamily="34" charset="0"/>
              </a:rPr>
              <a:t>Seçim İşlerinin Yürütülmesinde Seçim Kurullarına Bilgi Belge Verme Yükümlülüğü:</a:t>
            </a:r>
            <a:endParaRPr lang="tr-TR" sz="2400" dirty="0">
              <a:latin typeface="Arial" panose="020B0604020202020204" pitchFamily="34" charset="0"/>
            </a:endParaRPr>
          </a:p>
          <a:p>
            <a:pPr algn="just"/>
            <a:r>
              <a:rPr lang="tr-TR" sz="2400" b="1" dirty="0" smtClean="0">
                <a:latin typeface="Arial" panose="020B0604020202020204" pitchFamily="34" charset="0"/>
              </a:rPr>
              <a:t>Madde </a:t>
            </a:r>
            <a:r>
              <a:rPr lang="tr-TR" sz="2400" b="1" dirty="0">
                <a:latin typeface="Arial" panose="020B0604020202020204" pitchFamily="34" charset="0"/>
              </a:rPr>
              <a:t>9 – (Değişik: 17/5/1979 - 2234/1 </a:t>
            </a:r>
            <a:r>
              <a:rPr lang="tr-TR" sz="2400" b="1" dirty="0" err="1">
                <a:latin typeface="Arial" panose="020B0604020202020204" pitchFamily="34" charset="0"/>
              </a:rPr>
              <a:t>md.</a:t>
            </a:r>
            <a:r>
              <a:rPr lang="tr-TR" sz="2400" b="1" dirty="0">
                <a:latin typeface="Arial" panose="020B0604020202020204" pitchFamily="34" charset="0"/>
              </a:rPr>
              <a:t>) </a:t>
            </a:r>
            <a:endParaRPr lang="tr-TR" sz="2400" dirty="0">
              <a:latin typeface="Arial" panose="020B0604020202020204" pitchFamily="34" charset="0"/>
            </a:endParaRPr>
          </a:p>
          <a:p>
            <a:pPr algn="just"/>
            <a:r>
              <a:rPr lang="tr-TR" sz="2400" dirty="0">
                <a:latin typeface="Arial" panose="020B0604020202020204" pitchFamily="34" charset="0"/>
              </a:rPr>
              <a:t>Seçim işleri, seçim kurullarınca yürütülür. </a:t>
            </a:r>
          </a:p>
          <a:p>
            <a:pPr algn="just"/>
            <a:r>
              <a:rPr lang="tr-TR" sz="2400" dirty="0">
                <a:latin typeface="Arial" panose="020B0604020202020204" pitchFamily="34" charset="0"/>
              </a:rPr>
              <a:t>Valiler, kaymakamlar, belediye başkanları, </a:t>
            </a:r>
            <a:r>
              <a:rPr lang="tr-TR" sz="2400" b="1" dirty="0">
                <a:latin typeface="Arial" panose="020B0604020202020204" pitchFamily="34" charset="0"/>
              </a:rPr>
              <a:t>muhtarlar</a:t>
            </a:r>
            <a:r>
              <a:rPr lang="tr-TR" sz="2400" dirty="0">
                <a:latin typeface="Arial" panose="020B0604020202020204" pitchFamily="34" charset="0"/>
              </a:rPr>
              <a:t> ve bütün kamu görevlileri her türlü seçim işleri ve seçmen kütükleri yazımında, seçim kurullarının istediği bilgileri ve belgeleri, gecikmeden, süresinde ve doğru olarak göndermeye mecburdur.</a:t>
            </a:r>
          </a:p>
          <a:p>
            <a:pPr algn="just"/>
            <a:r>
              <a:rPr lang="tr-TR" sz="2400" dirty="0">
                <a:latin typeface="Arial" panose="020B0604020202020204" pitchFamily="34" charset="0"/>
              </a:rPr>
              <a:t> </a:t>
            </a:r>
          </a:p>
          <a:p>
            <a:pPr algn="just"/>
            <a:endParaRPr lang="tr-TR" sz="2000" dirty="0">
              <a:latin typeface="Arial" panose="020B0604020202020204" pitchFamily="34" charset="0"/>
            </a:endParaRPr>
          </a:p>
          <a:p>
            <a:pPr algn="just"/>
            <a:endParaRPr lang="tr-TR" dirty="0">
              <a:latin typeface="Arial" panose="020B0604020202020204" pitchFamily="34" charset="0"/>
            </a:endParaRPr>
          </a:p>
          <a:p>
            <a:pPr algn="just">
              <a:buFont typeface="Wingdings" panose="05000000000000000000" pitchFamily="2" charset="2"/>
              <a:buChar char="§"/>
            </a:pPr>
            <a:endParaRPr lang="tr-TR" dirty="0">
              <a:latin typeface="Arial" panose="020B0604020202020204" pitchFamily="34" charset="0"/>
            </a:endParaRPr>
          </a:p>
          <a:p>
            <a:pPr algn="just">
              <a:buFont typeface="Wingdings" panose="05000000000000000000" pitchFamily="2" charset="2"/>
              <a:buChar char="§"/>
            </a:pPr>
            <a:endParaRPr lang="tr-TR"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876685774"/>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202313"/>
            <a:ext cx="9144000" cy="5909310"/>
          </a:xfrm>
          <a:prstGeom prst="rect">
            <a:avLst/>
          </a:prstGeom>
        </p:spPr>
        <p:txBody>
          <a:bodyPr wrap="square">
            <a:spAutoFit/>
          </a:bodyPr>
          <a:lstStyle/>
          <a:p>
            <a:pPr algn="just"/>
            <a:r>
              <a:rPr lang="tr-TR" sz="1400" b="1" dirty="0" smtClean="0">
                <a:solidFill>
                  <a:srgbClr val="FF0000"/>
                </a:solidFill>
                <a:latin typeface="Arial" panose="020B0604020202020204" pitchFamily="34" charset="0"/>
              </a:rPr>
              <a:t>298</a:t>
            </a:r>
            <a:r>
              <a:rPr lang="tr-TR" sz="1400" b="1" dirty="0">
                <a:solidFill>
                  <a:srgbClr val="FF0000"/>
                </a:solidFill>
                <a:latin typeface="Arial" panose="020B0604020202020204" pitchFamily="34" charset="0"/>
              </a:rPr>
              <a:t> </a:t>
            </a:r>
            <a:r>
              <a:rPr lang="tr-TR" sz="1400" b="1" dirty="0" smtClean="0">
                <a:solidFill>
                  <a:srgbClr val="FF0000"/>
                </a:solidFill>
                <a:latin typeface="Arial" panose="020B0604020202020204" pitchFamily="34" charset="0"/>
              </a:rPr>
              <a:t>Seçimlerin </a:t>
            </a:r>
            <a:r>
              <a:rPr lang="tr-TR" sz="1400" b="1" dirty="0">
                <a:solidFill>
                  <a:srgbClr val="FF0000"/>
                </a:solidFill>
                <a:latin typeface="Arial" panose="020B0604020202020204" pitchFamily="34" charset="0"/>
              </a:rPr>
              <a:t>temel hükümleri ve seçmen </a:t>
            </a:r>
            <a:r>
              <a:rPr lang="tr-TR" sz="1400" b="1" dirty="0" smtClean="0">
                <a:solidFill>
                  <a:srgbClr val="FF0000"/>
                </a:solidFill>
                <a:latin typeface="Arial" panose="020B0604020202020204" pitchFamily="34" charset="0"/>
              </a:rPr>
              <a:t>Kütükleri </a:t>
            </a:r>
            <a:r>
              <a:rPr lang="tr-TR" sz="1400" b="1" dirty="0">
                <a:solidFill>
                  <a:srgbClr val="FF0000"/>
                </a:solidFill>
                <a:latin typeface="Arial" panose="020B0604020202020204" pitchFamily="34" charset="0"/>
              </a:rPr>
              <a:t>hakkında kanun </a:t>
            </a:r>
          </a:p>
          <a:p>
            <a:pPr algn="just"/>
            <a:endParaRPr lang="tr-TR" sz="1400" dirty="0">
              <a:latin typeface="Arial" panose="020B0604020202020204" pitchFamily="34" charset="0"/>
            </a:endParaRPr>
          </a:p>
          <a:p>
            <a:pPr algn="just"/>
            <a:r>
              <a:rPr lang="tr-TR" sz="1400" b="1" dirty="0" smtClean="0">
                <a:latin typeface="Arial" panose="020B0604020202020204" pitchFamily="34" charset="0"/>
              </a:rPr>
              <a:t>79- </a:t>
            </a:r>
            <a:r>
              <a:rPr lang="tr-TR" sz="1400" b="1" dirty="0">
                <a:latin typeface="Arial" panose="020B0604020202020204" pitchFamily="34" charset="0"/>
              </a:rPr>
              <a:t>Seçimden 10 Gün Önce Ve Seçim Günü Görevleri:</a:t>
            </a:r>
            <a:endParaRPr lang="tr-TR" sz="1400" dirty="0">
              <a:latin typeface="Arial" panose="020B0604020202020204" pitchFamily="34" charset="0"/>
            </a:endParaRPr>
          </a:p>
          <a:p>
            <a:pPr algn="just"/>
            <a:r>
              <a:rPr lang="tr-TR" sz="1400" b="1" dirty="0" smtClean="0">
                <a:latin typeface="Arial" panose="020B0604020202020204" pitchFamily="34" charset="0"/>
              </a:rPr>
              <a:t>Madde </a:t>
            </a:r>
            <a:r>
              <a:rPr lang="tr-TR" sz="1400" b="1" dirty="0">
                <a:latin typeface="Arial" panose="020B0604020202020204" pitchFamily="34" charset="0"/>
              </a:rPr>
              <a:t>43 – (Değişik: 17/5/1979 - 2234/1 </a:t>
            </a:r>
            <a:r>
              <a:rPr lang="tr-TR" sz="1400" b="1" dirty="0" err="1">
                <a:latin typeface="Arial" panose="020B0604020202020204" pitchFamily="34" charset="0"/>
              </a:rPr>
              <a:t>md.</a:t>
            </a:r>
            <a:r>
              <a:rPr lang="tr-TR" sz="1400" b="1" dirty="0">
                <a:latin typeface="Arial" panose="020B0604020202020204" pitchFamily="34" charset="0"/>
              </a:rPr>
              <a:t>)</a:t>
            </a:r>
            <a:endParaRPr lang="tr-TR" sz="1400" dirty="0">
              <a:latin typeface="Arial" panose="020B0604020202020204" pitchFamily="34" charset="0"/>
            </a:endParaRPr>
          </a:p>
          <a:p>
            <a:pPr algn="just"/>
            <a:r>
              <a:rPr lang="tr-TR" sz="1400" dirty="0">
                <a:latin typeface="Arial" panose="020B0604020202020204" pitchFamily="34" charset="0"/>
              </a:rPr>
              <a:t>Seçmen kütüğünde yazılı adreslerine göre aynı sandık bölgesinde oturan, seçmen kütüğünde yazılı seçmenleri; seçmen kütüğü numarası, adı, soyadı, ana ve baba adı, doğum yılı, doğum yeri, adresinin yazılı olduğu ve soyadı alfabe sırasına göre sıralanmış listeye "Sandık Seçmen Listesi" denilir. Sandık seçmen listesinin her sayfasında ait olduğu, il, ilçe, muhtarlık isimleri ve sandık numarası ile geçerlik süresi belirtilir. Sandık kuruluna verilecek nüshalarda ayrıca sandık başı işlemleri için gerekli sütunlar bulunur. </a:t>
            </a:r>
          </a:p>
          <a:p>
            <a:pPr algn="just"/>
            <a:r>
              <a:rPr lang="tr-TR" sz="1400" dirty="0">
                <a:latin typeface="Arial" panose="020B0604020202020204" pitchFamily="34" charset="0"/>
              </a:rPr>
              <a:t>Sandık seçmen listeleri; oy verme gününden 120 gün önce seçmen kütüğünde kesinleşmiş mevcut bilgilere dayanılarak çıkarılır. </a:t>
            </a:r>
          </a:p>
          <a:p>
            <a:pPr algn="just"/>
            <a:r>
              <a:rPr lang="tr-TR" sz="1400" dirty="0">
                <a:latin typeface="Arial" panose="020B0604020202020204" pitchFamily="34" charset="0"/>
              </a:rPr>
              <a:t>Sandık seçmen listesi oy verme gününden 30 gün önce, </a:t>
            </a:r>
          </a:p>
          <a:p>
            <a:pPr algn="just"/>
            <a:r>
              <a:rPr lang="tr-TR" sz="1400" dirty="0">
                <a:latin typeface="Arial" panose="020B0604020202020204" pitchFamily="34" charset="0"/>
              </a:rPr>
              <a:t>1. a) Her sandık için iki nüsha sandık kurulu başkanına, </a:t>
            </a:r>
          </a:p>
          <a:p>
            <a:pPr algn="just"/>
            <a:r>
              <a:rPr lang="tr-TR" sz="1400" dirty="0">
                <a:latin typeface="Arial" panose="020B0604020202020204" pitchFamily="34" charset="0"/>
              </a:rPr>
              <a:t>b) Birer nüsha seçime katılan siyasi partilerin ilçe başkanlıklarına, oy verme gününden 20 gün önce, </a:t>
            </a:r>
          </a:p>
          <a:p>
            <a:pPr algn="just"/>
            <a:r>
              <a:rPr lang="tr-TR" sz="1400" dirty="0">
                <a:latin typeface="Arial" panose="020B0604020202020204" pitchFamily="34" charset="0"/>
              </a:rPr>
              <a:t>c) Bir nüsha ilgili muhtarlığa, oy verme gününden 20 gün önce. </a:t>
            </a:r>
          </a:p>
          <a:p>
            <a:pPr algn="just"/>
            <a:r>
              <a:rPr lang="tr-TR" sz="1400" dirty="0">
                <a:latin typeface="Arial" panose="020B0604020202020204" pitchFamily="34" charset="0"/>
              </a:rPr>
              <a:t>Teslim edilmek üzere ilgili seçim kurulu başkanlıklarına, </a:t>
            </a:r>
          </a:p>
          <a:p>
            <a:pPr algn="just"/>
            <a:r>
              <a:rPr lang="tr-TR" sz="1400" dirty="0">
                <a:latin typeface="Arial" panose="020B0604020202020204" pitchFamily="34" charset="0"/>
              </a:rPr>
              <a:t>2. İlçe seçim kurulu işlemlerinde kullanılmak üzere iki nüsha ilgili ilçe seçim kurulu başkanlıklarına, </a:t>
            </a:r>
          </a:p>
          <a:p>
            <a:pPr algn="just"/>
            <a:r>
              <a:rPr lang="tr-TR" sz="1400" dirty="0">
                <a:latin typeface="Arial" panose="020B0604020202020204" pitchFamily="34" charset="0"/>
              </a:rPr>
              <a:t>3. İşlemlerde kullanılmak üzere bir nüsha ilgili il seçim kurulu başkanlıklarına, </a:t>
            </a:r>
          </a:p>
          <a:p>
            <a:pPr algn="just"/>
            <a:r>
              <a:rPr lang="tr-TR" sz="1400" dirty="0">
                <a:latin typeface="Arial" panose="020B0604020202020204" pitchFamily="34" charset="0"/>
              </a:rPr>
              <a:t>Gönderilir. </a:t>
            </a:r>
          </a:p>
          <a:p>
            <a:pPr algn="just"/>
            <a:r>
              <a:rPr lang="tr-TR" sz="1400" dirty="0">
                <a:latin typeface="Arial" panose="020B0604020202020204" pitchFamily="34" charset="0"/>
              </a:rPr>
              <a:t>Muhtarlıklardaki sandık seçmen listelerini vatandaşlar her zaman inceleyebilir. </a:t>
            </a:r>
          </a:p>
          <a:p>
            <a:pPr algn="just"/>
            <a:r>
              <a:rPr lang="tr-TR" sz="1400" b="1" dirty="0">
                <a:latin typeface="Arial" panose="020B0604020202020204" pitchFamily="34" charset="0"/>
              </a:rPr>
              <a:t>Muhtarlar,</a:t>
            </a:r>
            <a:r>
              <a:rPr lang="tr-TR" sz="1400" dirty="0">
                <a:latin typeface="Arial" panose="020B0604020202020204" pitchFamily="34" charset="0"/>
              </a:rPr>
              <a:t> oy verme gününden 10 gün önceden oy verme günü saat 17.00'ye kadar; çalışma saatleri içinde seçmenlerin sandık numarası, sandık yeri ve oy verme hakkındaki suallerini cevaplandırmak; seçim kurullarının yayınlarını dağıtmak; seçim kurullarının vatandaşın kolay ve doğru oy vermesi için hazırlayacağı afiş, işaret, levha ve benzerlerini asmak ve dağıtmak, bu işlem için seçim kurulu ayrıca personel görevlendirirse, bu personele yardımcı olmak zorundadırlar.</a:t>
            </a:r>
          </a:p>
          <a:p>
            <a:pPr algn="just"/>
            <a:endParaRPr lang="tr-TR" sz="1400" dirty="0">
              <a:latin typeface="Arial" panose="020B0604020202020204" pitchFamily="34" charset="0"/>
            </a:endParaRPr>
          </a:p>
          <a:p>
            <a:pPr algn="just">
              <a:buFont typeface="Wingdings" panose="05000000000000000000" pitchFamily="2" charset="2"/>
              <a:buChar char="§"/>
            </a:pPr>
            <a:endParaRPr lang="tr-TR" sz="1400"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28654086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ikdörtgen 6"/>
          <p:cNvSpPr/>
          <p:nvPr/>
        </p:nvSpPr>
        <p:spPr>
          <a:xfrm>
            <a:off x="118872" y="1611148"/>
            <a:ext cx="9025128" cy="430887"/>
          </a:xfrm>
          <a:prstGeom prst="rect">
            <a:avLst/>
          </a:prstGeom>
        </p:spPr>
        <p:txBody>
          <a:bodyPr wrap="square">
            <a:spAutoFit/>
          </a:bodyPr>
          <a:lstStyle/>
          <a:p>
            <a:pPr algn="just">
              <a:spcAft>
                <a:spcPts val="1200"/>
              </a:spcAft>
            </a:pPr>
            <a:endParaRPr lang="tr-TR" sz="2200" dirty="0">
              <a:solidFill>
                <a:schemeClr val="tx1">
                  <a:lumMod val="65000"/>
                  <a:lumOff val="35000"/>
                </a:schemeClr>
              </a:solidFill>
            </a:endParaRPr>
          </a:p>
        </p:txBody>
      </p:sp>
      <p:sp>
        <p:nvSpPr>
          <p:cNvPr id="3" name="Dikdörtgen 2"/>
          <p:cNvSpPr/>
          <p:nvPr/>
        </p:nvSpPr>
        <p:spPr>
          <a:xfrm>
            <a:off x="1540933" y="2042035"/>
            <a:ext cx="6654800" cy="369332"/>
          </a:xfrm>
          <a:prstGeom prst="rect">
            <a:avLst/>
          </a:prstGeom>
        </p:spPr>
        <p:txBody>
          <a:bodyPr wrap="square">
            <a:spAutoFit/>
          </a:bodyPr>
          <a:lstStyle/>
          <a:p>
            <a:pPr algn="ctr"/>
            <a:endParaRPr lang="tr-TR" altLang="tr-TR" dirty="0">
              <a:solidFill>
                <a:srgbClr val="000000"/>
              </a:solidFill>
              <a:latin typeface="Tahoma" pitchFamily="34" charset="0"/>
              <a:cs typeface="Arial" charset="0"/>
            </a:endParaRPr>
          </a:p>
        </p:txBody>
      </p:sp>
      <p:sp>
        <p:nvSpPr>
          <p:cNvPr id="5" name="Dikdörtgen 4"/>
          <p:cNvSpPr/>
          <p:nvPr/>
        </p:nvSpPr>
        <p:spPr>
          <a:xfrm>
            <a:off x="1761067" y="3671838"/>
            <a:ext cx="6189133" cy="369332"/>
          </a:xfrm>
          <a:prstGeom prst="rect">
            <a:avLst/>
          </a:prstGeom>
        </p:spPr>
        <p:txBody>
          <a:bodyPr wrap="square">
            <a:spAutoFit/>
          </a:bodyPr>
          <a:lstStyle/>
          <a:p>
            <a:endParaRPr lang="tr-TR" altLang="tr-TR" dirty="0">
              <a:solidFill>
                <a:srgbClr val="000000"/>
              </a:solidFill>
              <a:latin typeface="Tahoma" pitchFamily="34" charset="0"/>
              <a:cs typeface="Arial" charset="0"/>
            </a:endParaRPr>
          </a:p>
        </p:txBody>
      </p:sp>
      <p:sp>
        <p:nvSpPr>
          <p:cNvPr id="2" name="Dikdörtgen 1"/>
          <p:cNvSpPr/>
          <p:nvPr/>
        </p:nvSpPr>
        <p:spPr>
          <a:xfrm>
            <a:off x="0" y="1247393"/>
            <a:ext cx="9144000" cy="6001643"/>
          </a:xfrm>
          <a:prstGeom prst="rect">
            <a:avLst/>
          </a:prstGeom>
        </p:spPr>
        <p:txBody>
          <a:bodyPr wrap="square">
            <a:spAutoFit/>
          </a:bodyPr>
          <a:lstStyle/>
          <a:p>
            <a:pPr algn="just"/>
            <a:r>
              <a:rPr lang="tr-TR" sz="2400" b="1" dirty="0">
                <a:solidFill>
                  <a:srgbClr val="FF0000"/>
                </a:solidFill>
                <a:latin typeface="Arial" panose="020B0604020202020204" pitchFamily="34" charset="0"/>
              </a:rPr>
              <a:t>Hayvan Sağlığı </a:t>
            </a:r>
            <a:r>
              <a:rPr lang="tr-TR" sz="2400" b="1" dirty="0" smtClean="0">
                <a:solidFill>
                  <a:srgbClr val="FF0000"/>
                </a:solidFill>
                <a:latin typeface="Arial" panose="020B0604020202020204" pitchFamily="34" charset="0"/>
              </a:rPr>
              <a:t>ve Zabıtası Yönetmeliği</a:t>
            </a:r>
            <a:endParaRPr lang="tr-TR" sz="2400" dirty="0">
              <a:solidFill>
                <a:srgbClr val="FF0000"/>
              </a:solidFill>
              <a:latin typeface="Arial" panose="020B0604020202020204" pitchFamily="34" charset="0"/>
            </a:endParaRPr>
          </a:p>
          <a:p>
            <a:pPr algn="just"/>
            <a:r>
              <a:rPr lang="tr-TR" sz="2400" b="1" dirty="0">
                <a:solidFill>
                  <a:srgbClr val="FF0000"/>
                </a:solidFill>
                <a:latin typeface="Arial" panose="020B0604020202020204" pitchFamily="34" charset="0"/>
              </a:rPr>
              <a:t>Bakanlar kurulu kararının tarihi : 22.2.1989, </a:t>
            </a:r>
            <a:r>
              <a:rPr lang="tr-TR" sz="2400" b="1" dirty="0" err="1">
                <a:solidFill>
                  <a:srgbClr val="FF0000"/>
                </a:solidFill>
                <a:latin typeface="Arial" panose="020B0604020202020204" pitchFamily="34" charset="0"/>
              </a:rPr>
              <a:t>no</a:t>
            </a:r>
            <a:r>
              <a:rPr lang="tr-TR" sz="2400" b="1" dirty="0">
                <a:solidFill>
                  <a:srgbClr val="FF0000"/>
                </a:solidFill>
                <a:latin typeface="Arial" panose="020B0604020202020204" pitchFamily="34" charset="0"/>
              </a:rPr>
              <a:t> : 89/13838</a:t>
            </a:r>
            <a:endParaRPr lang="tr-TR" altLang="tr-TR" sz="2400" dirty="0" smtClean="0">
              <a:solidFill>
                <a:srgbClr val="FF0000"/>
              </a:solidFill>
              <a:latin typeface="Arial" panose="020B0604020202020204" pitchFamily="34" charset="0"/>
              <a:ea typeface="Calibri" panose="020F0502020204030204" pitchFamily="34" charset="0"/>
            </a:endParaRPr>
          </a:p>
          <a:p>
            <a:pPr algn="just"/>
            <a:endParaRPr lang="tr-TR" sz="2400" b="1" dirty="0" smtClean="0">
              <a:latin typeface="Arial" panose="020B0604020202020204" pitchFamily="34" charset="0"/>
            </a:endParaRPr>
          </a:p>
          <a:p>
            <a:pPr algn="just"/>
            <a:r>
              <a:rPr lang="tr-TR" sz="2400" b="1" dirty="0" smtClean="0">
                <a:latin typeface="Arial" panose="020B0604020202020204" pitchFamily="34" charset="0"/>
              </a:rPr>
              <a:t>11-İmha </a:t>
            </a:r>
            <a:r>
              <a:rPr lang="tr-TR" sz="2400" b="1" dirty="0">
                <a:latin typeface="Arial" panose="020B0604020202020204" pitchFamily="34" charset="0"/>
              </a:rPr>
              <a:t>Yeri Gösterme </a:t>
            </a:r>
            <a:r>
              <a:rPr lang="tr-TR" sz="2400" b="1" dirty="0" smtClean="0">
                <a:latin typeface="Arial" panose="020B0604020202020204" pitchFamily="34" charset="0"/>
              </a:rPr>
              <a:t>Yükümlülüğü:</a:t>
            </a:r>
            <a:endParaRPr lang="tr-TR" sz="2400" dirty="0">
              <a:latin typeface="Arial" panose="020B0604020202020204" pitchFamily="34" charset="0"/>
            </a:endParaRPr>
          </a:p>
          <a:p>
            <a:pPr algn="just"/>
            <a:r>
              <a:rPr lang="tr-TR" sz="2400" b="1" dirty="0" smtClean="0">
                <a:latin typeface="Arial" panose="020B0604020202020204" pitchFamily="34" charset="0"/>
              </a:rPr>
              <a:t>Madde </a:t>
            </a:r>
            <a:r>
              <a:rPr lang="tr-TR" sz="2400" b="1" dirty="0">
                <a:latin typeface="Arial" panose="020B0604020202020204" pitchFamily="34" charset="0"/>
              </a:rPr>
              <a:t>21 – </a:t>
            </a:r>
            <a:r>
              <a:rPr lang="tr-TR" sz="2400" dirty="0">
                <a:latin typeface="Arial" panose="020B0604020202020204" pitchFamily="34" charset="0"/>
              </a:rPr>
              <a:t>Tespit edilen gümrük kapılarına getirilen veya gümrük kapıları dışında hududun herhangi</a:t>
            </a:r>
          </a:p>
          <a:p>
            <a:pPr algn="just"/>
            <a:r>
              <a:rPr lang="tr-TR" sz="2400" dirty="0">
                <a:latin typeface="Arial" panose="020B0604020202020204" pitchFamily="34" charset="0"/>
              </a:rPr>
              <a:t>bir yerinden yurda sokulan hayvanlar ile hayvan maddelerinden imha edilmesine karar verilenler için </a:t>
            </a:r>
            <a:r>
              <a:rPr lang="tr-TR" sz="2400" b="1" dirty="0">
                <a:latin typeface="Arial" panose="020B0604020202020204" pitchFamily="34" charset="0"/>
              </a:rPr>
              <a:t>mahalli belediye ve köy muhtarlıkları</a:t>
            </a:r>
            <a:r>
              <a:rPr lang="tr-TR" sz="2400" dirty="0">
                <a:latin typeface="Arial" panose="020B0604020202020204" pitchFamily="34" charset="0"/>
              </a:rPr>
              <a:t> yer göstermek mecburiyetindedir. Öldürme ve imha işlemleri hükümet veteriner hekiminin nezaretinde belediye veya köy muhtarlıkları ekiplerince yapılır</a:t>
            </a:r>
            <a:r>
              <a:rPr lang="tr-TR" sz="2400" dirty="0" smtClean="0">
                <a:latin typeface="Arial" panose="020B0604020202020204" pitchFamily="34" charset="0"/>
              </a:rPr>
              <a:t>.</a:t>
            </a:r>
          </a:p>
          <a:p>
            <a:pPr algn="just"/>
            <a:r>
              <a:rPr lang="tr-TR" sz="2400" dirty="0" smtClean="0">
                <a:latin typeface="Arial" panose="020B0604020202020204" pitchFamily="34" charset="0"/>
              </a:rPr>
              <a:t>*</a:t>
            </a:r>
            <a:r>
              <a:rPr lang="tr-TR" sz="2400" b="1" dirty="0" smtClean="0">
                <a:latin typeface="Arial" panose="020B0604020202020204" pitchFamily="34" charset="0"/>
              </a:rPr>
              <a:t>Mahallede belediye yetkisinde</a:t>
            </a:r>
            <a:endParaRPr lang="tr-TR" sz="2400" b="1" dirty="0">
              <a:latin typeface="Arial" panose="020B0604020202020204" pitchFamily="34" charset="0"/>
            </a:endParaRPr>
          </a:p>
          <a:p>
            <a:r>
              <a:rPr lang="tr-TR" sz="2400" b="1" dirty="0"/>
              <a:t> </a:t>
            </a:r>
            <a:endParaRPr lang="tr-TR" sz="2400" dirty="0"/>
          </a:p>
          <a:p>
            <a:r>
              <a:rPr lang="tr-TR" sz="2400" b="1" dirty="0"/>
              <a:t> </a:t>
            </a:r>
            <a:endParaRPr lang="tr-TR" sz="2400" dirty="0"/>
          </a:p>
          <a:p>
            <a:pPr algn="just"/>
            <a:endParaRPr lang="tr-TR" sz="2400" dirty="0">
              <a:solidFill>
                <a:srgbClr val="1B657F"/>
              </a:solidFill>
              <a:latin typeface="Arial" panose="020B0604020202020204" pitchFamily="34" charset="0"/>
              <a:ea typeface="Calibri" panose="020F0502020204030204" pitchFamily="34" charset="0"/>
            </a:endParaRPr>
          </a:p>
          <a:p>
            <a:pPr marL="269875" indent="-269875" algn="just">
              <a:buFont typeface="Wingdings" pitchFamily="2" charset="2"/>
              <a:buChar char="Ø"/>
            </a:pPr>
            <a:endParaRPr lang="tr-TR" altLang="tr-TR" sz="2400" dirty="0">
              <a:solidFill>
                <a:srgbClr val="1B657F"/>
              </a:solidFill>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2467223912"/>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371277"/>
            <a:ext cx="9144000" cy="5170646"/>
          </a:xfrm>
          <a:prstGeom prst="rect">
            <a:avLst/>
          </a:prstGeom>
        </p:spPr>
        <p:txBody>
          <a:bodyPr wrap="square">
            <a:spAutoFit/>
          </a:bodyPr>
          <a:lstStyle/>
          <a:p>
            <a:pPr algn="just"/>
            <a:r>
              <a:rPr lang="tr-TR" b="1" dirty="0" smtClean="0">
                <a:solidFill>
                  <a:srgbClr val="FF0000"/>
                </a:solidFill>
                <a:latin typeface="Arial" panose="020B0604020202020204" pitchFamily="34" charset="0"/>
              </a:rPr>
              <a:t>298</a:t>
            </a:r>
            <a:r>
              <a:rPr lang="tr-TR" b="1" dirty="0">
                <a:solidFill>
                  <a:srgbClr val="FF0000"/>
                </a:solidFill>
                <a:latin typeface="Arial" panose="020B0604020202020204" pitchFamily="34" charset="0"/>
              </a:rPr>
              <a:t> </a:t>
            </a:r>
            <a:r>
              <a:rPr lang="tr-TR" b="1" dirty="0" smtClean="0">
                <a:solidFill>
                  <a:srgbClr val="FF0000"/>
                </a:solidFill>
                <a:latin typeface="Arial" panose="020B0604020202020204" pitchFamily="34" charset="0"/>
              </a:rPr>
              <a:t>Seçimlerin </a:t>
            </a:r>
            <a:r>
              <a:rPr lang="tr-TR" b="1" dirty="0">
                <a:solidFill>
                  <a:srgbClr val="FF0000"/>
                </a:solidFill>
                <a:latin typeface="Arial" panose="020B0604020202020204" pitchFamily="34" charset="0"/>
              </a:rPr>
              <a:t>temel hükümleri ve seçmen </a:t>
            </a:r>
            <a:r>
              <a:rPr lang="tr-TR" b="1" dirty="0" smtClean="0">
                <a:solidFill>
                  <a:srgbClr val="FF0000"/>
                </a:solidFill>
                <a:latin typeface="Arial" panose="020B0604020202020204" pitchFamily="34" charset="0"/>
              </a:rPr>
              <a:t>Kütükleri </a:t>
            </a:r>
            <a:r>
              <a:rPr lang="tr-TR" b="1" dirty="0">
                <a:solidFill>
                  <a:srgbClr val="FF0000"/>
                </a:solidFill>
                <a:latin typeface="Arial" panose="020B0604020202020204" pitchFamily="34" charset="0"/>
              </a:rPr>
              <a:t>hakkında kanun </a:t>
            </a:r>
          </a:p>
          <a:p>
            <a:pPr algn="just"/>
            <a:r>
              <a:rPr lang="tr-TR" b="1" dirty="0" smtClean="0">
                <a:latin typeface="Arial" panose="020B0604020202020204" pitchFamily="34" charset="0"/>
              </a:rPr>
              <a:t>80- </a:t>
            </a:r>
            <a:r>
              <a:rPr lang="tr-TR" b="1" dirty="0">
                <a:latin typeface="Arial" panose="020B0604020202020204" pitchFamily="34" charset="0"/>
              </a:rPr>
              <a:t>Kapalı Yerlerde Siyasi Partiler Propaganda Yaparken Bilgi Verime Zorunluğu:</a:t>
            </a:r>
            <a:endParaRPr lang="tr-TR" dirty="0">
              <a:latin typeface="Arial" panose="020B0604020202020204" pitchFamily="34" charset="0"/>
            </a:endParaRPr>
          </a:p>
          <a:p>
            <a:pPr algn="just"/>
            <a:r>
              <a:rPr lang="tr-TR" b="1" dirty="0" smtClean="0">
                <a:latin typeface="Arial" panose="020B0604020202020204" pitchFamily="34" charset="0"/>
              </a:rPr>
              <a:t>Madde </a:t>
            </a:r>
            <a:r>
              <a:rPr lang="tr-TR" b="1" dirty="0">
                <a:latin typeface="Arial" panose="020B0604020202020204" pitchFamily="34" charset="0"/>
              </a:rPr>
              <a:t>51 – </a:t>
            </a:r>
            <a:r>
              <a:rPr lang="tr-TR" dirty="0">
                <a:latin typeface="Arial" panose="020B0604020202020204" pitchFamily="34" charset="0"/>
              </a:rPr>
              <a:t>Seçimlere katılan siyasi partiler veya bağımsız adaylar adına kapalı yer toplantısı yapılabilir. </a:t>
            </a:r>
          </a:p>
          <a:p>
            <a:pPr algn="just"/>
            <a:r>
              <a:rPr lang="tr-TR" dirty="0" smtClean="0">
                <a:latin typeface="Arial" panose="020B0604020202020204" pitchFamily="34" charset="0"/>
              </a:rPr>
              <a:t>	Kapalı </a:t>
            </a:r>
            <a:r>
              <a:rPr lang="tr-TR" dirty="0">
                <a:latin typeface="Arial" panose="020B0604020202020204" pitchFamily="34" charset="0"/>
              </a:rPr>
              <a:t>yer toplantısı yapmak isteyenler, üç kişilik bir heyet kurar ve en yakın zabıta amir veya memuruna haber verirler. </a:t>
            </a:r>
            <a:r>
              <a:rPr lang="tr-TR" b="1" dirty="0">
                <a:latin typeface="Arial" panose="020B0604020202020204" pitchFamily="34" charset="0"/>
              </a:rPr>
              <a:t>Köylerde, muhtara veya vekiline </a:t>
            </a:r>
            <a:r>
              <a:rPr lang="tr-TR" dirty="0">
                <a:latin typeface="Arial" panose="020B0604020202020204" pitchFamily="34" charset="0"/>
              </a:rPr>
              <a:t>haber vermek kafidir. </a:t>
            </a:r>
          </a:p>
          <a:p>
            <a:pPr algn="just"/>
            <a:r>
              <a:rPr lang="tr-TR" dirty="0" smtClean="0">
                <a:latin typeface="Arial" panose="020B0604020202020204" pitchFamily="34" charset="0"/>
              </a:rPr>
              <a:t>	Heyetin </a:t>
            </a:r>
            <a:r>
              <a:rPr lang="tr-TR" dirty="0">
                <a:latin typeface="Arial" panose="020B0604020202020204" pitchFamily="34" charset="0"/>
              </a:rPr>
              <a:t>görevleri, toplantının düzenini sağlamak, kanunlara karşı hareketleri, edep törelerine aykırı veya suç işlemeye kışkırtıcı mahiyet taşıyan söz veya fiilleri, önlemektir.  </a:t>
            </a:r>
            <a:r>
              <a:rPr lang="tr-TR" dirty="0" smtClean="0">
                <a:latin typeface="Arial" panose="020B0604020202020204" pitchFamily="34" charset="0"/>
              </a:rPr>
              <a:t>	Heyet</a:t>
            </a:r>
            <a:r>
              <a:rPr lang="tr-TR" dirty="0">
                <a:latin typeface="Arial" panose="020B0604020202020204" pitchFamily="34" charset="0"/>
              </a:rPr>
              <a:t>, yukarıdaki fıkraya aykırı bir durum baş gösterdiğinde, bunu önlemeye çalışır, gerekirse zabıtayı çağırır. </a:t>
            </a:r>
          </a:p>
          <a:p>
            <a:pPr algn="just"/>
            <a:r>
              <a:rPr lang="tr-TR" dirty="0" smtClean="0">
                <a:latin typeface="Arial" panose="020B0604020202020204" pitchFamily="34" charset="0"/>
              </a:rPr>
              <a:t>	Heyet</a:t>
            </a:r>
            <a:r>
              <a:rPr lang="tr-TR" dirty="0">
                <a:latin typeface="Arial" panose="020B0604020202020204" pitchFamily="34" charset="0"/>
              </a:rPr>
              <a:t>, toplantıda hazır bulunanlardan söz alacak olanları tayin ve tahdit edebilir. </a:t>
            </a:r>
          </a:p>
          <a:p>
            <a:pPr algn="just"/>
            <a:r>
              <a:rPr lang="tr-TR" dirty="0" smtClean="0">
                <a:latin typeface="Arial" panose="020B0604020202020204" pitchFamily="34" charset="0"/>
              </a:rPr>
              <a:t>	Bu </a:t>
            </a:r>
            <a:r>
              <a:rPr lang="tr-TR" dirty="0">
                <a:latin typeface="Arial" panose="020B0604020202020204" pitchFamily="34" charset="0"/>
              </a:rPr>
              <a:t>toplantılarda yapılacak konuşmalar, 56 </a:t>
            </a:r>
            <a:r>
              <a:rPr lang="tr-TR" dirty="0" err="1">
                <a:latin typeface="Arial" panose="020B0604020202020204" pitchFamily="34" charset="0"/>
              </a:rPr>
              <a:t>ncı</a:t>
            </a:r>
            <a:r>
              <a:rPr lang="tr-TR" dirty="0">
                <a:latin typeface="Arial" panose="020B0604020202020204" pitchFamily="34" charset="0"/>
              </a:rPr>
              <a:t> madde hükmü saklı kalmak üzere, hoparlörle yayınlanabilir. </a:t>
            </a:r>
          </a:p>
          <a:p>
            <a:pPr algn="just"/>
            <a:r>
              <a:rPr lang="tr-TR" dirty="0" smtClean="0">
                <a:latin typeface="Arial" panose="020B0604020202020204" pitchFamily="34" charset="0"/>
              </a:rPr>
              <a:t>	Kapalı </a:t>
            </a:r>
            <a:r>
              <a:rPr lang="tr-TR" dirty="0">
                <a:latin typeface="Arial" panose="020B0604020202020204" pitchFamily="34" charset="0"/>
              </a:rPr>
              <a:t>yer toplantılarına, toplantıyı idare eden heyetin isteği veya yetkili seçim kurullarının kararı dışında, zabıta amir ve memurları, muhtar veya ihtiyar meclisleri, hiçbir suretle müdahale edemezler. </a:t>
            </a:r>
          </a:p>
          <a:p>
            <a:pPr algn="just"/>
            <a:endParaRPr lang="tr-TR" sz="1200" dirty="0">
              <a:latin typeface="Arial" panose="020B0604020202020204" pitchFamily="34" charset="0"/>
            </a:endParaRPr>
          </a:p>
          <a:p>
            <a:pPr algn="just">
              <a:buFont typeface="Wingdings" panose="05000000000000000000" pitchFamily="2" charset="2"/>
              <a:buChar char="§"/>
            </a:pPr>
            <a:endParaRPr lang="tr-TR" sz="1200"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3983363238"/>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390833"/>
            <a:ext cx="9144000" cy="4524315"/>
          </a:xfrm>
          <a:prstGeom prst="rect">
            <a:avLst/>
          </a:prstGeom>
        </p:spPr>
        <p:txBody>
          <a:bodyPr wrap="square">
            <a:spAutoFit/>
          </a:bodyPr>
          <a:lstStyle/>
          <a:p>
            <a:pPr algn="just"/>
            <a:r>
              <a:rPr lang="tr-TR" sz="2400" b="1" dirty="0" smtClean="0">
                <a:solidFill>
                  <a:srgbClr val="FF0000"/>
                </a:solidFill>
                <a:latin typeface="Arial" panose="020B0604020202020204" pitchFamily="34" charset="0"/>
              </a:rPr>
              <a:t>298</a:t>
            </a:r>
            <a:r>
              <a:rPr lang="tr-TR" sz="2400" b="1" dirty="0">
                <a:solidFill>
                  <a:srgbClr val="FF0000"/>
                </a:solidFill>
                <a:latin typeface="Arial" panose="020B0604020202020204" pitchFamily="34" charset="0"/>
              </a:rPr>
              <a:t> </a:t>
            </a:r>
            <a:r>
              <a:rPr lang="tr-TR" sz="2400" b="1" dirty="0" smtClean="0">
                <a:solidFill>
                  <a:srgbClr val="FF0000"/>
                </a:solidFill>
                <a:latin typeface="Arial" panose="020B0604020202020204" pitchFamily="34" charset="0"/>
              </a:rPr>
              <a:t>Seçimlerin </a:t>
            </a:r>
            <a:r>
              <a:rPr lang="tr-TR" sz="2400" b="1" dirty="0">
                <a:solidFill>
                  <a:srgbClr val="FF0000"/>
                </a:solidFill>
                <a:latin typeface="Arial" panose="020B0604020202020204" pitchFamily="34" charset="0"/>
              </a:rPr>
              <a:t>temel hükümleri ve seçmen </a:t>
            </a:r>
            <a:r>
              <a:rPr lang="tr-TR" sz="2400" b="1" dirty="0" smtClean="0">
                <a:solidFill>
                  <a:srgbClr val="FF0000"/>
                </a:solidFill>
                <a:latin typeface="Arial" panose="020B0604020202020204" pitchFamily="34" charset="0"/>
              </a:rPr>
              <a:t>Kütükleri </a:t>
            </a:r>
            <a:r>
              <a:rPr lang="tr-TR" sz="2400" b="1" dirty="0">
                <a:solidFill>
                  <a:srgbClr val="FF0000"/>
                </a:solidFill>
                <a:latin typeface="Arial" panose="020B0604020202020204" pitchFamily="34" charset="0"/>
              </a:rPr>
              <a:t>hakkında kanun </a:t>
            </a:r>
          </a:p>
          <a:p>
            <a:pPr algn="just"/>
            <a:endParaRPr lang="tr-TR" sz="2400" dirty="0">
              <a:latin typeface="Arial" panose="020B0604020202020204" pitchFamily="34" charset="0"/>
            </a:endParaRPr>
          </a:p>
          <a:p>
            <a:pPr algn="just"/>
            <a:r>
              <a:rPr lang="tr-TR" sz="2400" b="1" dirty="0" smtClean="0">
                <a:latin typeface="Arial" panose="020B0604020202020204" pitchFamily="34" charset="0"/>
              </a:rPr>
              <a:t>81- </a:t>
            </a:r>
            <a:r>
              <a:rPr lang="tr-TR" sz="2400" b="1" dirty="0">
                <a:latin typeface="Arial" panose="020B0604020202020204" pitchFamily="34" charset="0"/>
              </a:rPr>
              <a:t>Seçim Eşyasının Muhafaza Etme Görevi:</a:t>
            </a:r>
            <a:endParaRPr lang="tr-TR" sz="2400" dirty="0">
              <a:latin typeface="Arial" panose="020B0604020202020204" pitchFamily="34" charset="0"/>
            </a:endParaRPr>
          </a:p>
          <a:p>
            <a:pPr algn="just"/>
            <a:r>
              <a:rPr lang="tr-TR" sz="2400" b="1" dirty="0">
                <a:latin typeface="Arial" panose="020B0604020202020204" pitchFamily="34" charset="0"/>
              </a:rPr>
              <a:t>Madde 184 – </a:t>
            </a:r>
            <a:r>
              <a:rPr lang="tr-TR" sz="2400" dirty="0">
                <a:latin typeface="Arial" panose="020B0604020202020204" pitchFamily="34" charset="0"/>
              </a:rPr>
              <a:t>İl, ilçe ve sandık kurullarına ait mühürler, seçim işlemlerine </a:t>
            </a:r>
            <a:r>
              <a:rPr lang="tr-TR" sz="2400" dirty="0" err="1">
                <a:latin typeface="Arial" panose="020B0604020202020204" pitchFamily="34" charset="0"/>
              </a:rPr>
              <a:t>taallük</a:t>
            </a:r>
            <a:r>
              <a:rPr lang="tr-TR" sz="2400" dirty="0">
                <a:latin typeface="Arial" panose="020B0604020202020204" pitchFamily="34" charset="0"/>
              </a:rPr>
              <a:t> eden tutanaklar, matbu defterler veya sair evrak il, ilçe adalet daireleri emanet memurluklarında ve oy </a:t>
            </a:r>
            <a:r>
              <a:rPr lang="tr-TR" sz="2400" dirty="0" smtClean="0">
                <a:latin typeface="Arial" panose="020B0604020202020204" pitchFamily="34" charset="0"/>
              </a:rPr>
              <a:t>sandıklarıyla </a:t>
            </a:r>
            <a:r>
              <a:rPr lang="tr-TR" sz="2400" dirty="0">
                <a:latin typeface="Arial" panose="020B0604020202020204" pitchFamily="34" charset="0"/>
              </a:rPr>
              <a:t>kapalı oy verme yerlerinin eşya ve malzemesi </a:t>
            </a:r>
            <a:r>
              <a:rPr lang="tr-TR" sz="2400" b="1" dirty="0">
                <a:latin typeface="Arial" panose="020B0604020202020204" pitchFamily="34" charset="0"/>
              </a:rPr>
              <a:t>köylerde muhtarlıklarca</a:t>
            </a:r>
            <a:r>
              <a:rPr lang="tr-TR" sz="2400" dirty="0">
                <a:latin typeface="Arial" panose="020B0604020202020204" pitchFamily="34" charset="0"/>
              </a:rPr>
              <a:t> ve kasaba ve şehirlerde belediyelerce muhafaza olunur</a:t>
            </a:r>
            <a:r>
              <a:rPr lang="tr-TR" sz="2400" dirty="0" smtClean="0">
                <a:latin typeface="Arial" panose="020B0604020202020204" pitchFamily="34" charset="0"/>
              </a:rPr>
              <a:t>.</a:t>
            </a:r>
          </a:p>
          <a:p>
            <a:pPr algn="just"/>
            <a:r>
              <a:rPr lang="tr-TR" sz="2400" b="1" dirty="0" smtClean="0">
                <a:latin typeface="Arial" panose="020B0604020202020204" pitchFamily="34" charset="0"/>
              </a:rPr>
              <a:t>*Mahallede belediye yetkisinde</a:t>
            </a:r>
            <a:endParaRPr lang="tr-TR" sz="2400" b="1" dirty="0">
              <a:latin typeface="Arial" panose="020B0604020202020204" pitchFamily="34" charset="0"/>
            </a:endParaRPr>
          </a:p>
          <a:p>
            <a:pPr algn="just">
              <a:buFont typeface="Wingdings" panose="05000000000000000000" pitchFamily="2" charset="2"/>
              <a:buChar char="§"/>
            </a:pPr>
            <a:endParaRPr lang="tr-TR" sz="2400"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4055649422"/>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390833"/>
            <a:ext cx="9144000" cy="5355312"/>
          </a:xfrm>
          <a:prstGeom prst="rect">
            <a:avLst/>
          </a:prstGeom>
        </p:spPr>
        <p:txBody>
          <a:bodyPr wrap="square">
            <a:spAutoFit/>
          </a:bodyPr>
          <a:lstStyle/>
          <a:p>
            <a:pPr algn="just"/>
            <a:r>
              <a:rPr lang="tr-TR" b="1" dirty="0" smtClean="0">
                <a:solidFill>
                  <a:srgbClr val="FF0000"/>
                </a:solidFill>
                <a:latin typeface="Arial" panose="020B0604020202020204" pitchFamily="34" charset="0"/>
              </a:rPr>
              <a:t>7126</a:t>
            </a:r>
            <a:r>
              <a:rPr lang="tr-TR" dirty="0">
                <a:solidFill>
                  <a:srgbClr val="FF0000"/>
                </a:solidFill>
                <a:latin typeface="Arial" panose="020B0604020202020204" pitchFamily="34" charset="0"/>
              </a:rPr>
              <a:t> </a:t>
            </a:r>
            <a:r>
              <a:rPr lang="tr-TR" b="1" dirty="0" smtClean="0">
                <a:solidFill>
                  <a:srgbClr val="FF0000"/>
                </a:solidFill>
                <a:latin typeface="Arial" panose="020B0604020202020204" pitchFamily="34" charset="0"/>
              </a:rPr>
              <a:t>Sivil </a:t>
            </a:r>
            <a:r>
              <a:rPr lang="tr-TR" b="1" dirty="0">
                <a:solidFill>
                  <a:srgbClr val="FF0000"/>
                </a:solidFill>
                <a:latin typeface="Arial" panose="020B0604020202020204" pitchFamily="34" charset="0"/>
              </a:rPr>
              <a:t>Savunma Kanunu </a:t>
            </a:r>
          </a:p>
          <a:p>
            <a:pPr algn="just"/>
            <a:r>
              <a:rPr lang="tr-TR" b="1" dirty="0" smtClean="0">
                <a:latin typeface="Arial" panose="020B0604020202020204" pitchFamily="34" charset="0"/>
              </a:rPr>
              <a:t>82- Sivil Savunma Hizmet Teşkilatı ile İlgili Bildirim Yükümlülükleri:</a:t>
            </a:r>
            <a:endParaRPr lang="tr-TR" dirty="0" smtClean="0">
              <a:latin typeface="Arial" panose="020B0604020202020204" pitchFamily="34" charset="0"/>
            </a:endParaRPr>
          </a:p>
          <a:p>
            <a:pPr algn="just"/>
            <a:r>
              <a:rPr lang="tr-TR" b="1" dirty="0" smtClean="0">
                <a:latin typeface="Arial" panose="020B0604020202020204" pitchFamily="34" charset="0"/>
              </a:rPr>
              <a:t>Madde </a:t>
            </a:r>
            <a:r>
              <a:rPr lang="tr-TR" b="1" dirty="0">
                <a:latin typeface="Arial" panose="020B0604020202020204" pitchFamily="34" charset="0"/>
              </a:rPr>
              <a:t>13 – (Değişik : 20/9/1960 - 85/1 </a:t>
            </a:r>
            <a:r>
              <a:rPr lang="tr-TR" b="1" dirty="0" err="1">
                <a:latin typeface="Arial" panose="020B0604020202020204" pitchFamily="34" charset="0"/>
              </a:rPr>
              <a:t>md.</a:t>
            </a:r>
            <a:endParaRPr lang="tr-TR" dirty="0">
              <a:latin typeface="Arial" panose="020B0604020202020204" pitchFamily="34" charset="0"/>
            </a:endParaRPr>
          </a:p>
          <a:p>
            <a:pPr algn="just"/>
            <a:r>
              <a:rPr lang="tr-TR" dirty="0" smtClean="0">
                <a:latin typeface="Arial" panose="020B0604020202020204" pitchFamily="34" charset="0"/>
              </a:rPr>
              <a:t>	Askerlikle </a:t>
            </a:r>
            <a:r>
              <a:rPr lang="tr-TR" dirty="0">
                <a:latin typeface="Arial" panose="020B0604020202020204" pitchFamily="34" charset="0"/>
              </a:rPr>
              <a:t>ilgili </a:t>
            </a:r>
            <a:r>
              <a:rPr lang="tr-TR" dirty="0" smtClean="0">
                <a:latin typeface="Arial" panose="020B0604020202020204" pitchFamily="34" charset="0"/>
              </a:rPr>
              <a:t>olmayan </a:t>
            </a:r>
            <a:r>
              <a:rPr lang="tr-TR" dirty="0">
                <a:latin typeface="Arial" panose="020B0604020202020204" pitchFamily="34" charset="0"/>
              </a:rPr>
              <a:t>ve kendisine Milli Savunma ile alakalı diğer kanunlarla her hangi bir vazife ve </a:t>
            </a:r>
            <a:r>
              <a:rPr lang="tr-TR" dirty="0" smtClean="0">
                <a:latin typeface="Arial" panose="020B0604020202020204" pitchFamily="34" charset="0"/>
              </a:rPr>
              <a:t>mükellefiyet tahmil </a:t>
            </a:r>
            <a:r>
              <a:rPr lang="tr-TR" dirty="0">
                <a:latin typeface="Arial" panose="020B0604020202020204" pitchFamily="34" charset="0"/>
              </a:rPr>
              <a:t>edilmemiş olan 15 yaşını bitirmiş ve 65 yaşını bitirmemiş kadın ve erkek bütün yurttaşlar sivil savunma hizmet teşkilatında kendilerine verilecek görevleri yapmakla </a:t>
            </a:r>
            <a:r>
              <a:rPr lang="tr-TR" dirty="0" smtClean="0">
                <a:latin typeface="Arial" panose="020B0604020202020204" pitchFamily="34" charset="0"/>
              </a:rPr>
              <a:t>mükelleftirler. Bu </a:t>
            </a:r>
            <a:r>
              <a:rPr lang="tr-TR" dirty="0">
                <a:latin typeface="Arial" panose="020B0604020202020204" pitchFamily="34" charset="0"/>
              </a:rPr>
              <a:t>mükelleflerin miktarı mahallin ihtiyacına göre Sivil Savunma Genel Müdürlüğünce </a:t>
            </a:r>
            <a:r>
              <a:rPr lang="tr-TR" dirty="0" smtClean="0">
                <a:latin typeface="Arial" panose="020B0604020202020204" pitchFamily="34" charset="0"/>
              </a:rPr>
              <a:t>tespit olunur.</a:t>
            </a:r>
          </a:p>
          <a:p>
            <a:pPr algn="just"/>
            <a:r>
              <a:rPr lang="tr-TR" dirty="0">
                <a:latin typeface="Arial" panose="020B0604020202020204" pitchFamily="34" charset="0"/>
              </a:rPr>
              <a:t>	</a:t>
            </a:r>
            <a:r>
              <a:rPr lang="tr-TR" dirty="0" smtClean="0">
                <a:latin typeface="Arial" panose="020B0604020202020204" pitchFamily="34" charset="0"/>
              </a:rPr>
              <a:t>Bu </a:t>
            </a:r>
            <a:r>
              <a:rPr lang="tr-TR" dirty="0">
                <a:latin typeface="Arial" panose="020B0604020202020204" pitchFamily="34" charset="0"/>
              </a:rPr>
              <a:t>mükelleflerin yoklama, muayene, görevlendirme ve göreve çağırılma şekilleri ile mükellefiyetten istisna veya tecil edilecekler ve barışta görev sırasında yaralanma, engelli hâle gelme ve ölüm hallerinde bunlara verilecek tazminat </a:t>
            </a:r>
            <a:r>
              <a:rPr lang="tr-TR" dirty="0" smtClean="0">
                <a:latin typeface="Arial" panose="020B0604020202020204" pitchFamily="34" charset="0"/>
              </a:rPr>
              <a:t>miktarı</a:t>
            </a:r>
            <a:r>
              <a:rPr lang="tr-TR" dirty="0">
                <a:latin typeface="Arial" panose="020B0604020202020204" pitchFamily="34" charset="0"/>
              </a:rPr>
              <a:t> Cumhurbaşkanınca çıkarılan yönetmelikle tespit </a:t>
            </a:r>
            <a:r>
              <a:rPr lang="tr-TR" dirty="0" smtClean="0">
                <a:latin typeface="Arial" panose="020B0604020202020204" pitchFamily="34" charset="0"/>
              </a:rPr>
              <a:t>edilir.</a:t>
            </a:r>
          </a:p>
          <a:p>
            <a:pPr algn="just"/>
            <a:r>
              <a:rPr lang="tr-TR" dirty="0">
                <a:latin typeface="Arial" panose="020B0604020202020204" pitchFamily="34" charset="0"/>
              </a:rPr>
              <a:t>	</a:t>
            </a:r>
            <a:r>
              <a:rPr lang="tr-TR" dirty="0" smtClean="0">
                <a:latin typeface="Arial" panose="020B0604020202020204" pitchFamily="34" charset="0"/>
              </a:rPr>
              <a:t>Seferde </a:t>
            </a:r>
            <a:r>
              <a:rPr lang="tr-TR" dirty="0">
                <a:latin typeface="Arial" panose="020B0604020202020204" pitchFamily="34" charset="0"/>
              </a:rPr>
              <a:t>bu mükellefler Askerlik Kanununa göre silah altında bulunan mükelleflerle aynı haklara sahip </a:t>
            </a:r>
            <a:r>
              <a:rPr lang="tr-TR" dirty="0" smtClean="0">
                <a:latin typeface="Arial" panose="020B0604020202020204" pitchFamily="34" charset="0"/>
              </a:rPr>
              <a:t>olurlar.</a:t>
            </a:r>
          </a:p>
          <a:p>
            <a:pPr algn="just"/>
            <a:r>
              <a:rPr lang="tr-TR" dirty="0">
                <a:latin typeface="Arial" panose="020B0604020202020204" pitchFamily="34" charset="0"/>
              </a:rPr>
              <a:t>	</a:t>
            </a:r>
            <a:r>
              <a:rPr lang="tr-TR" dirty="0" smtClean="0">
                <a:latin typeface="Arial" panose="020B0604020202020204" pitchFamily="34" charset="0"/>
              </a:rPr>
              <a:t>Sivil </a:t>
            </a:r>
            <a:r>
              <a:rPr lang="tr-TR" dirty="0">
                <a:latin typeface="Arial" panose="020B0604020202020204" pitchFamily="34" charset="0"/>
              </a:rPr>
              <a:t>savunma hizmetlerine seçilmek üzere istenen mükelleflerin isim listeleri ile icabında yer değiştirme halleri ilgili muhtarlıklarca en geç 30 gün içerisinde Sivil </a:t>
            </a:r>
            <a:r>
              <a:rPr lang="tr-TR" dirty="0" smtClean="0">
                <a:latin typeface="Arial" panose="020B0604020202020204" pitchFamily="34" charset="0"/>
              </a:rPr>
              <a:t>Savunma Genel Müdürlük Makamlarına verilir ve bildirilir.</a:t>
            </a:r>
            <a:endParaRPr lang="tr-TR" dirty="0">
              <a:latin typeface="Arial" panose="020B0604020202020204" pitchFamily="34" charset="0"/>
            </a:endParaRPr>
          </a:p>
          <a:p>
            <a:pPr algn="just"/>
            <a:endParaRPr lang="tr-TR" dirty="0">
              <a:latin typeface="Arial" panose="020B0604020202020204" pitchFamily="34" charset="0"/>
            </a:endParaRPr>
          </a:p>
          <a:p>
            <a:pPr algn="just">
              <a:buFont typeface="Wingdings" panose="05000000000000000000" pitchFamily="2" charset="2"/>
              <a:buChar char="§"/>
            </a:pPr>
            <a:endParaRPr lang="tr-TR"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1881346031"/>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698946"/>
            <a:ext cx="9144000" cy="3877985"/>
          </a:xfrm>
          <a:prstGeom prst="rect">
            <a:avLst/>
          </a:prstGeom>
        </p:spPr>
        <p:txBody>
          <a:bodyPr wrap="square">
            <a:spAutoFit/>
          </a:bodyPr>
          <a:lstStyle/>
          <a:p>
            <a:pPr algn="just"/>
            <a:r>
              <a:rPr lang="tr-TR" sz="2400" b="1" dirty="0" smtClean="0">
                <a:solidFill>
                  <a:srgbClr val="FF0000"/>
                </a:solidFill>
                <a:latin typeface="Arial" panose="020B0604020202020204" pitchFamily="34" charset="0"/>
              </a:rPr>
              <a:t>7126</a:t>
            </a:r>
            <a:r>
              <a:rPr lang="tr-TR" sz="2400" dirty="0">
                <a:solidFill>
                  <a:srgbClr val="FF0000"/>
                </a:solidFill>
                <a:latin typeface="Arial" panose="020B0604020202020204" pitchFamily="34" charset="0"/>
              </a:rPr>
              <a:t> </a:t>
            </a:r>
            <a:r>
              <a:rPr lang="tr-TR" sz="2400" b="1" dirty="0" smtClean="0">
                <a:solidFill>
                  <a:srgbClr val="FF0000"/>
                </a:solidFill>
                <a:latin typeface="Arial" panose="020B0604020202020204" pitchFamily="34" charset="0"/>
              </a:rPr>
              <a:t>Sivil </a:t>
            </a:r>
            <a:r>
              <a:rPr lang="tr-TR" sz="2400" b="1" dirty="0">
                <a:solidFill>
                  <a:srgbClr val="FF0000"/>
                </a:solidFill>
                <a:latin typeface="Arial" panose="020B0604020202020204" pitchFamily="34" charset="0"/>
              </a:rPr>
              <a:t>Savunma Kanunu </a:t>
            </a:r>
          </a:p>
          <a:p>
            <a:pPr algn="just"/>
            <a:endParaRPr lang="tr-TR" sz="2400" b="1" dirty="0" smtClean="0">
              <a:solidFill>
                <a:srgbClr val="FF0000"/>
              </a:solidFill>
              <a:latin typeface="Arial" panose="020B0604020202020204" pitchFamily="34" charset="0"/>
            </a:endParaRPr>
          </a:p>
          <a:p>
            <a:pPr algn="just"/>
            <a:r>
              <a:rPr lang="tr-TR" sz="2400" b="1" dirty="0" smtClean="0">
                <a:latin typeface="Arial" panose="020B0604020202020204" pitchFamily="34" charset="0"/>
              </a:rPr>
              <a:t>82-Sivil Savunma Hizmet Teşkilatı ile İlgili Bildirim Yükümlülükleri:</a:t>
            </a:r>
            <a:endParaRPr lang="tr-TR" sz="2400" dirty="0" smtClean="0">
              <a:latin typeface="Arial" panose="020B0604020202020204" pitchFamily="34" charset="0"/>
            </a:endParaRPr>
          </a:p>
          <a:p>
            <a:pPr algn="just"/>
            <a:r>
              <a:rPr lang="tr-TR" sz="2400" b="1" dirty="0" smtClean="0">
                <a:latin typeface="Arial" panose="020B0604020202020204" pitchFamily="34" charset="0"/>
              </a:rPr>
              <a:t>Madde </a:t>
            </a:r>
            <a:r>
              <a:rPr lang="tr-TR" sz="2400" b="1" dirty="0">
                <a:latin typeface="Arial" panose="020B0604020202020204" pitchFamily="34" charset="0"/>
              </a:rPr>
              <a:t>51 – (Değişik: 23/1/2008-5728/246 </a:t>
            </a:r>
            <a:r>
              <a:rPr lang="tr-TR" sz="2400" b="1" dirty="0" err="1">
                <a:latin typeface="Arial" panose="020B0604020202020204" pitchFamily="34" charset="0"/>
              </a:rPr>
              <a:t>md.</a:t>
            </a:r>
            <a:r>
              <a:rPr lang="tr-TR" sz="2400" b="1" dirty="0">
                <a:latin typeface="Arial" panose="020B0604020202020204" pitchFamily="34" charset="0"/>
              </a:rPr>
              <a:t>)</a:t>
            </a:r>
            <a:endParaRPr lang="tr-TR" sz="2400" dirty="0">
              <a:latin typeface="Arial" panose="020B0604020202020204" pitchFamily="34" charset="0"/>
            </a:endParaRPr>
          </a:p>
          <a:p>
            <a:pPr algn="just"/>
            <a:r>
              <a:rPr lang="tr-TR" sz="2400" dirty="0">
                <a:latin typeface="Arial" panose="020B0604020202020204" pitchFamily="34" charset="0"/>
              </a:rPr>
              <a:t>Sivil savunma mahallî yardımcı hizmet teşkilatında vazifeli olup da yer değiştirenlerden bu durumu ilgili </a:t>
            </a:r>
            <a:r>
              <a:rPr lang="tr-TR" sz="2400" dirty="0" smtClean="0">
                <a:latin typeface="Arial" panose="020B0604020202020204" pitchFamily="34" charset="0"/>
              </a:rPr>
              <a:t>muhtarlığa haber </a:t>
            </a:r>
            <a:r>
              <a:rPr lang="tr-TR" sz="2400" dirty="0">
                <a:latin typeface="Arial" panose="020B0604020202020204" pitchFamily="34" charset="0"/>
              </a:rPr>
              <a:t>vermeyenlere </a:t>
            </a:r>
            <a:r>
              <a:rPr lang="tr-TR" sz="2400" dirty="0" smtClean="0">
                <a:latin typeface="Arial" panose="020B0604020202020204" pitchFamily="34" charset="0"/>
              </a:rPr>
              <a:t>beş yüz </a:t>
            </a:r>
            <a:r>
              <a:rPr lang="tr-TR" sz="2400" dirty="0">
                <a:latin typeface="Arial" panose="020B0604020202020204" pitchFamily="34" charset="0"/>
              </a:rPr>
              <a:t>Türk Lirası idarî para cezası verilir. </a:t>
            </a:r>
          </a:p>
          <a:p>
            <a:pPr algn="just"/>
            <a:endParaRPr lang="tr-TR" dirty="0">
              <a:latin typeface="Arial" panose="020B0604020202020204" pitchFamily="34" charset="0"/>
            </a:endParaRPr>
          </a:p>
          <a:p>
            <a:pPr algn="just"/>
            <a:endParaRPr lang="tr-TR" dirty="0">
              <a:latin typeface="Arial" panose="020B0604020202020204" pitchFamily="34" charset="0"/>
            </a:endParaRPr>
          </a:p>
          <a:p>
            <a:pPr algn="just">
              <a:buFont typeface="Wingdings" panose="05000000000000000000" pitchFamily="2" charset="2"/>
              <a:buChar char="§"/>
            </a:pPr>
            <a:endParaRPr lang="tr-TR"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3946569694"/>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458470"/>
            <a:ext cx="9144000" cy="4708981"/>
          </a:xfrm>
          <a:prstGeom prst="rect">
            <a:avLst/>
          </a:prstGeom>
        </p:spPr>
        <p:txBody>
          <a:bodyPr wrap="square">
            <a:spAutoFit/>
          </a:bodyPr>
          <a:lstStyle/>
          <a:p>
            <a:pPr algn="just"/>
            <a:r>
              <a:rPr lang="tr-TR" sz="2400" b="1" dirty="0" smtClean="0">
                <a:solidFill>
                  <a:srgbClr val="FF0000"/>
                </a:solidFill>
                <a:latin typeface="Arial" panose="020B0604020202020204" pitchFamily="34" charset="0"/>
              </a:rPr>
              <a:t>7126</a:t>
            </a:r>
            <a:r>
              <a:rPr lang="tr-TR" sz="2400" dirty="0">
                <a:solidFill>
                  <a:srgbClr val="FF0000"/>
                </a:solidFill>
                <a:latin typeface="Arial" panose="020B0604020202020204" pitchFamily="34" charset="0"/>
              </a:rPr>
              <a:t> </a:t>
            </a:r>
            <a:r>
              <a:rPr lang="tr-TR" sz="2400" b="1" dirty="0" smtClean="0">
                <a:solidFill>
                  <a:srgbClr val="FF0000"/>
                </a:solidFill>
                <a:latin typeface="Arial" panose="020B0604020202020204" pitchFamily="34" charset="0"/>
              </a:rPr>
              <a:t>Sivil </a:t>
            </a:r>
            <a:r>
              <a:rPr lang="tr-TR" sz="2400" b="1" dirty="0">
                <a:solidFill>
                  <a:srgbClr val="FF0000"/>
                </a:solidFill>
                <a:latin typeface="Arial" panose="020B0604020202020204" pitchFamily="34" charset="0"/>
              </a:rPr>
              <a:t>Savunma Kanunu </a:t>
            </a:r>
          </a:p>
          <a:p>
            <a:pPr algn="just"/>
            <a:endParaRPr lang="tr-TR" sz="2400" b="1" dirty="0" smtClean="0">
              <a:solidFill>
                <a:srgbClr val="FF0000"/>
              </a:solidFill>
              <a:latin typeface="Arial" panose="020B0604020202020204" pitchFamily="34" charset="0"/>
            </a:endParaRPr>
          </a:p>
          <a:p>
            <a:pPr algn="just"/>
            <a:r>
              <a:rPr lang="tr-TR" sz="2400" b="1" dirty="0" smtClean="0">
                <a:latin typeface="Arial" panose="020B0604020202020204" pitchFamily="34" charset="0"/>
              </a:rPr>
              <a:t>82-Sivil Savunma Hizmet Teşkilatı ile İlgili Bildirim Yükümlülükleri:</a:t>
            </a:r>
            <a:endParaRPr lang="tr-TR" sz="2400" dirty="0" smtClean="0">
              <a:latin typeface="Arial" panose="020B0604020202020204" pitchFamily="34" charset="0"/>
            </a:endParaRPr>
          </a:p>
          <a:p>
            <a:pPr algn="just"/>
            <a:r>
              <a:rPr lang="tr-TR" sz="2400" b="1" dirty="0" smtClean="0">
                <a:latin typeface="Arial" panose="020B0604020202020204" pitchFamily="34" charset="0"/>
              </a:rPr>
              <a:t>Madde </a:t>
            </a:r>
            <a:r>
              <a:rPr lang="tr-TR" sz="2400" b="1" dirty="0">
                <a:latin typeface="Arial" panose="020B0604020202020204" pitchFamily="34" charset="0"/>
              </a:rPr>
              <a:t>53 – (Değişik: 23/1/2008-5728/248 </a:t>
            </a:r>
            <a:r>
              <a:rPr lang="tr-TR" sz="2400" b="1" dirty="0" err="1">
                <a:latin typeface="Arial" panose="020B0604020202020204" pitchFamily="34" charset="0"/>
              </a:rPr>
              <a:t>md.</a:t>
            </a:r>
            <a:r>
              <a:rPr lang="tr-TR" sz="2400" b="1" dirty="0">
                <a:latin typeface="Arial" panose="020B0604020202020204" pitchFamily="34" charset="0"/>
              </a:rPr>
              <a:t>)</a:t>
            </a:r>
            <a:endParaRPr lang="tr-TR" sz="2400" dirty="0">
              <a:latin typeface="Arial" panose="020B0604020202020204" pitchFamily="34" charset="0"/>
            </a:endParaRPr>
          </a:p>
          <a:p>
            <a:pPr algn="just"/>
            <a:r>
              <a:rPr lang="tr-TR" sz="2400" dirty="0">
                <a:latin typeface="Arial" panose="020B0604020202020204" pitchFamily="34" charset="0"/>
              </a:rPr>
              <a:t>Hassas bölgelerde, bu Kanunun 13 üncü maddesinde yazılı mükelleflerin tam listesini, talep vukuunda, ilgili makamlara bildirmeyenlerle değişiklikleri otuz gün içinde merciine haber vermeyen mahalle ve köy muhtarları hakkında </a:t>
            </a:r>
            <a:r>
              <a:rPr lang="tr-TR" sz="2400" dirty="0" smtClean="0">
                <a:latin typeface="Arial" panose="020B0604020202020204" pitchFamily="34" charset="0"/>
              </a:rPr>
              <a:t>dört yüz </a:t>
            </a:r>
            <a:r>
              <a:rPr lang="tr-TR" sz="2400" dirty="0">
                <a:latin typeface="Arial" panose="020B0604020202020204" pitchFamily="34" charset="0"/>
              </a:rPr>
              <a:t>Türk Lirası idarî para cezası verilir.</a:t>
            </a:r>
          </a:p>
          <a:p>
            <a:pPr algn="just"/>
            <a:endParaRPr lang="tr-TR" sz="2400" dirty="0">
              <a:latin typeface="Arial" panose="020B0604020202020204" pitchFamily="34" charset="0"/>
            </a:endParaRPr>
          </a:p>
          <a:p>
            <a:pPr algn="just"/>
            <a:endParaRPr lang="tr-TR" dirty="0">
              <a:latin typeface="Arial" panose="020B0604020202020204" pitchFamily="34" charset="0"/>
            </a:endParaRPr>
          </a:p>
          <a:p>
            <a:pPr algn="just">
              <a:buFont typeface="Wingdings" panose="05000000000000000000" pitchFamily="2" charset="2"/>
              <a:buChar char="§"/>
            </a:pPr>
            <a:endParaRPr lang="tr-TR"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3789907651"/>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410710"/>
            <a:ext cx="9144000" cy="5078313"/>
          </a:xfrm>
          <a:prstGeom prst="rect">
            <a:avLst/>
          </a:prstGeom>
        </p:spPr>
        <p:txBody>
          <a:bodyPr wrap="square">
            <a:spAutoFit/>
          </a:bodyPr>
          <a:lstStyle/>
          <a:p>
            <a:pPr algn="just"/>
            <a:r>
              <a:rPr lang="tr-TR" sz="2400" b="1" dirty="0" smtClean="0">
                <a:solidFill>
                  <a:srgbClr val="FF0000"/>
                </a:solidFill>
                <a:latin typeface="Arial" panose="020B0604020202020204" pitchFamily="34" charset="0"/>
              </a:rPr>
              <a:t>2828</a:t>
            </a:r>
            <a:r>
              <a:rPr lang="tr-TR" sz="2400" dirty="0">
                <a:solidFill>
                  <a:srgbClr val="FF0000"/>
                </a:solidFill>
                <a:latin typeface="Arial" panose="020B0604020202020204" pitchFamily="34" charset="0"/>
              </a:rPr>
              <a:t> </a:t>
            </a:r>
            <a:r>
              <a:rPr lang="tr-TR" sz="2400" b="1" dirty="0" smtClean="0">
                <a:solidFill>
                  <a:srgbClr val="FF0000"/>
                </a:solidFill>
                <a:latin typeface="Arial" panose="020B0604020202020204" pitchFamily="34" charset="0"/>
              </a:rPr>
              <a:t>Sosyal </a:t>
            </a:r>
            <a:r>
              <a:rPr lang="tr-TR" sz="2400" b="1" dirty="0">
                <a:solidFill>
                  <a:srgbClr val="FF0000"/>
                </a:solidFill>
                <a:latin typeface="Arial" panose="020B0604020202020204" pitchFamily="34" charset="0"/>
              </a:rPr>
              <a:t>Hizmetler Kanunu</a:t>
            </a:r>
          </a:p>
          <a:p>
            <a:pPr algn="just"/>
            <a:endParaRPr lang="tr-TR" sz="2400" b="1" dirty="0" smtClean="0">
              <a:solidFill>
                <a:srgbClr val="FF0000"/>
              </a:solidFill>
              <a:latin typeface="Arial" panose="020B0604020202020204" pitchFamily="34" charset="0"/>
            </a:endParaRPr>
          </a:p>
          <a:p>
            <a:pPr algn="just"/>
            <a:r>
              <a:rPr lang="tr-TR" sz="2400" b="1" dirty="0" smtClean="0">
                <a:latin typeface="Arial" panose="020B0604020202020204" pitchFamily="34" charset="0"/>
              </a:rPr>
              <a:t>83-Korunmaya</a:t>
            </a:r>
            <a:r>
              <a:rPr lang="tr-TR" sz="2400" b="1" dirty="0">
                <a:latin typeface="Arial" panose="020B0604020202020204" pitchFamily="34" charset="0"/>
              </a:rPr>
              <a:t>, Bakıma, Yardıma İhtiyacı Olan Kişileri Bildirme Görevi: </a:t>
            </a:r>
            <a:endParaRPr lang="tr-TR" sz="2400" dirty="0">
              <a:latin typeface="Arial" panose="020B0604020202020204" pitchFamily="34" charset="0"/>
            </a:endParaRPr>
          </a:p>
          <a:p>
            <a:pPr algn="just"/>
            <a:r>
              <a:rPr lang="tr-TR" sz="2400" b="1" dirty="0">
                <a:latin typeface="Arial" panose="020B0604020202020204" pitchFamily="34" charset="0"/>
              </a:rPr>
              <a:t>Madde 21 – </a:t>
            </a:r>
            <a:r>
              <a:rPr lang="tr-TR" sz="2400" dirty="0">
                <a:latin typeface="Arial" panose="020B0604020202020204" pitchFamily="34" charset="0"/>
              </a:rPr>
              <a:t>Kurum, korunmaya, bakıma, yardıma ihtiyacı olan aile, çocuk, engelli ve yaşlılar ile sosyal hizmetlere</a:t>
            </a:r>
          </a:p>
          <a:p>
            <a:pPr algn="just"/>
            <a:r>
              <a:rPr lang="tr-TR" sz="2400" dirty="0">
                <a:latin typeface="Arial" panose="020B0604020202020204" pitchFamily="34" charset="0"/>
              </a:rPr>
              <a:t>ihtiyacı olan diğer kişileri tespit ve incelemekle görevlidir. </a:t>
            </a:r>
          </a:p>
          <a:p>
            <a:pPr algn="just"/>
            <a:r>
              <a:rPr lang="tr-TR" sz="2400" dirty="0" smtClean="0">
                <a:latin typeface="Arial" panose="020B0604020202020204" pitchFamily="34" charset="0"/>
              </a:rPr>
              <a:t>	Bu </a:t>
            </a:r>
            <a:r>
              <a:rPr lang="tr-TR" sz="2400" dirty="0">
                <a:latin typeface="Arial" panose="020B0604020202020204" pitchFamily="34" charset="0"/>
              </a:rPr>
              <a:t>kişilerin Kuruma duyurulmasında ve incelemeye ilişkin olarak Kurum ile işbirliğinde bulunulmasında mahalli</a:t>
            </a:r>
          </a:p>
          <a:p>
            <a:pPr algn="just"/>
            <a:r>
              <a:rPr lang="tr-TR" sz="2400" dirty="0">
                <a:latin typeface="Arial" panose="020B0604020202020204" pitchFamily="34" charset="0"/>
              </a:rPr>
              <a:t>mülki amirler, sağlık kuruluşları ve </a:t>
            </a:r>
            <a:r>
              <a:rPr lang="tr-TR" sz="2400" b="1" dirty="0">
                <a:latin typeface="Arial" panose="020B0604020202020204" pitchFamily="34" charset="0"/>
              </a:rPr>
              <a:t>köy muhtarları </a:t>
            </a:r>
            <a:r>
              <a:rPr lang="tr-TR" sz="2400" dirty="0">
                <a:latin typeface="Arial" panose="020B0604020202020204" pitchFamily="34" charset="0"/>
              </a:rPr>
              <a:t>ile genel kolluk kuvvetleri ve belediye zabıta memurları </a:t>
            </a:r>
            <a:r>
              <a:rPr lang="tr-TR" sz="2400" dirty="0" smtClean="0">
                <a:latin typeface="Arial" panose="020B0604020202020204" pitchFamily="34" charset="0"/>
              </a:rPr>
              <a:t>yükümlüdürler</a:t>
            </a:r>
          </a:p>
          <a:p>
            <a:pPr algn="just"/>
            <a:r>
              <a:rPr lang="tr-TR" sz="2400" b="1" dirty="0" smtClean="0">
                <a:latin typeface="Arial" panose="020B0604020202020204" pitchFamily="34" charset="0"/>
              </a:rPr>
              <a:t>*Mahallede belediye yetkisinde</a:t>
            </a:r>
            <a:endParaRPr lang="tr-TR" sz="2400" b="1" dirty="0">
              <a:latin typeface="Arial" panose="020B0604020202020204" pitchFamily="34" charset="0"/>
            </a:endParaRPr>
          </a:p>
          <a:p>
            <a:pPr algn="just"/>
            <a:endParaRPr lang="tr-TR" dirty="0">
              <a:latin typeface="Arial" panose="020B0604020202020204" pitchFamily="34" charset="0"/>
            </a:endParaRPr>
          </a:p>
          <a:p>
            <a:pPr algn="just">
              <a:buFont typeface="Wingdings" panose="05000000000000000000" pitchFamily="2" charset="2"/>
              <a:buChar char="§"/>
            </a:pPr>
            <a:endParaRPr lang="tr-TR"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2049074059"/>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291442"/>
            <a:ext cx="9144000" cy="5570756"/>
          </a:xfrm>
          <a:prstGeom prst="rect">
            <a:avLst/>
          </a:prstGeom>
        </p:spPr>
        <p:txBody>
          <a:bodyPr wrap="square">
            <a:spAutoFit/>
          </a:bodyPr>
          <a:lstStyle/>
          <a:p>
            <a:pPr algn="just"/>
            <a:r>
              <a:rPr lang="tr-TR" sz="1600" b="1" dirty="0" smtClean="0">
                <a:solidFill>
                  <a:srgbClr val="FF0000"/>
                </a:solidFill>
                <a:latin typeface="Arial" panose="020B0604020202020204" pitchFamily="34" charset="0"/>
              </a:rPr>
              <a:t>3294</a:t>
            </a:r>
            <a:r>
              <a:rPr lang="tr-TR" sz="1600" dirty="0">
                <a:solidFill>
                  <a:srgbClr val="FF0000"/>
                </a:solidFill>
                <a:latin typeface="Arial" panose="020B0604020202020204" pitchFamily="34" charset="0"/>
              </a:rPr>
              <a:t> </a:t>
            </a:r>
            <a:r>
              <a:rPr lang="tr-TR" sz="1600" b="1" dirty="0" smtClean="0">
                <a:solidFill>
                  <a:srgbClr val="FF0000"/>
                </a:solidFill>
                <a:latin typeface="Arial" panose="020B0604020202020204" pitchFamily="34" charset="0"/>
              </a:rPr>
              <a:t>Sosyal </a:t>
            </a:r>
            <a:r>
              <a:rPr lang="tr-TR" sz="1600" b="1" dirty="0">
                <a:solidFill>
                  <a:srgbClr val="FF0000"/>
                </a:solidFill>
                <a:latin typeface="Arial" panose="020B0604020202020204" pitchFamily="34" charset="0"/>
              </a:rPr>
              <a:t>yardımlaşma ve dayanışmayı </a:t>
            </a:r>
            <a:r>
              <a:rPr lang="tr-TR" sz="1600" b="1" dirty="0" smtClean="0">
                <a:solidFill>
                  <a:srgbClr val="FF0000"/>
                </a:solidFill>
                <a:latin typeface="Arial" panose="020B0604020202020204" pitchFamily="34" charset="0"/>
              </a:rPr>
              <a:t>Teşvik kanunu</a:t>
            </a:r>
          </a:p>
          <a:p>
            <a:pPr algn="just"/>
            <a:endParaRPr lang="tr-TR" sz="1600" dirty="0">
              <a:latin typeface="Arial" panose="020B0604020202020204" pitchFamily="34" charset="0"/>
            </a:endParaRPr>
          </a:p>
          <a:p>
            <a:pPr algn="just"/>
            <a:r>
              <a:rPr lang="tr-TR" sz="1600" b="1" dirty="0" smtClean="0">
                <a:latin typeface="Arial" panose="020B0604020202020204" pitchFamily="34" charset="0"/>
              </a:rPr>
              <a:t>84- </a:t>
            </a:r>
            <a:r>
              <a:rPr lang="tr-TR" sz="1600" b="1" dirty="0">
                <a:latin typeface="Arial" panose="020B0604020202020204" pitchFamily="34" charset="0"/>
              </a:rPr>
              <a:t>Sosyal yardımlaşma ve dayanışma mütevelli heyetinde görev alma yetkisi:</a:t>
            </a:r>
            <a:endParaRPr lang="tr-TR" sz="1600" dirty="0">
              <a:latin typeface="Arial" panose="020B0604020202020204" pitchFamily="34" charset="0"/>
            </a:endParaRPr>
          </a:p>
          <a:p>
            <a:pPr algn="just"/>
            <a:r>
              <a:rPr lang="tr-TR" sz="1600" b="1" dirty="0">
                <a:latin typeface="Arial" panose="020B0604020202020204" pitchFamily="34" charset="0"/>
              </a:rPr>
              <a:t>Madde 7 – (Değişik birinci fıkra: 1/12/2004 – 5263/19 </a:t>
            </a:r>
            <a:r>
              <a:rPr lang="tr-TR" sz="1600" b="1" dirty="0" err="1">
                <a:latin typeface="Arial" panose="020B0604020202020204" pitchFamily="34" charset="0"/>
              </a:rPr>
              <a:t>md.</a:t>
            </a:r>
            <a:r>
              <a:rPr lang="tr-TR" sz="1600" b="1" dirty="0">
                <a:latin typeface="Arial" panose="020B0604020202020204" pitchFamily="34" charset="0"/>
              </a:rPr>
              <a:t>) </a:t>
            </a:r>
            <a:r>
              <a:rPr lang="tr-TR" sz="1600" dirty="0">
                <a:latin typeface="Arial" panose="020B0604020202020204" pitchFamily="34" charset="0"/>
              </a:rPr>
              <a:t>Bu Kanunun amacına uygun faaliyet ve çalışmalar yapmak ve ihtiyaç sahibi vatandaşlara nakdî ve aynî yardımda bulunmak üzere her il ve ilçede sosyal yardımlaşma ve dayanışma vakıfları kurulur.</a:t>
            </a:r>
          </a:p>
          <a:p>
            <a:pPr algn="just"/>
            <a:r>
              <a:rPr lang="tr-TR" sz="1600" b="1" dirty="0">
                <a:latin typeface="Arial" panose="020B0604020202020204" pitchFamily="34" charset="0"/>
              </a:rPr>
              <a:t>(Değişik ikinci fıkra: 1/12/2004 – 5263/19 </a:t>
            </a:r>
            <a:r>
              <a:rPr lang="tr-TR" sz="1600" b="1" dirty="0" err="1">
                <a:latin typeface="Arial" panose="020B0604020202020204" pitchFamily="34" charset="0"/>
              </a:rPr>
              <a:t>md.</a:t>
            </a:r>
            <a:r>
              <a:rPr lang="tr-TR" sz="1600" b="1" dirty="0">
                <a:latin typeface="Arial" panose="020B0604020202020204" pitchFamily="34" charset="0"/>
              </a:rPr>
              <a:t>) </a:t>
            </a:r>
            <a:r>
              <a:rPr lang="tr-TR" sz="1600" dirty="0">
                <a:latin typeface="Arial" panose="020B0604020202020204" pitchFamily="34" charset="0"/>
              </a:rPr>
              <a:t>Mülkî idare amirleri vakfın tabii başkanı olup, illerde belediye başkanı, defterdar, il millî eğitim müdürü, il sağlık müdürü, il tarım müdürü, il sosyal hizmetler ve çocuk esirgeme kurumu müdürü ve il müftüsü; ilçelerde belediye başkanı, mal müdürü, ilçe millî eğitim müdürü, Sağlık Bakanlığının ilçe üst görevlisi, varsa ilçe tarım müdürü ve ilçe müftüsü vakfın mütevelli heyetini oluşturur. Ayrıca her faaliyet dönemi için, il dahilindeki köy ve mahalle muhtarlarının valinin çağrısı üzerine yapacağı toplantıya katılanların salt çoğunluğuyla kendi aralarından seçecekleri birer muhtar üye ile ilde kurulan ve bu Kanunda belirtilen amaçlara yönelik faaliyette bulunan sivil toplum kuruluşlarının yöneticilerinin kendi aralarından seçecekleri iki temsilci ve hayırsever vatandaşlar arasından il genel meclisinin seçeceği iki kişi; ilçe dahilindeki köy ve mahalle muhtarlarının kaymakamın çağrısı üzerine yapacağı toplantıya katılanların salt çoğunluğu ile kendi aralarından seçecekleri birer üye ile ilçede kurulu ve bu Kanunda belirtilen amaçlara yönelik faaliyette bulunan sivil toplum kuruluşlarının yöneticilerinin kendi aralarından seçecekleri bir temsilci ve hayırsever vatandaşlar arasından il genel meclisinin seçeceği iki kişi mütevelli heyetinde görev alırlar.</a:t>
            </a:r>
          </a:p>
          <a:p>
            <a:pPr algn="just"/>
            <a:endParaRPr lang="tr-TR" dirty="0">
              <a:latin typeface="Arial" panose="020B0604020202020204" pitchFamily="34" charset="0"/>
            </a:endParaRPr>
          </a:p>
          <a:p>
            <a:pPr algn="just">
              <a:buFont typeface="Wingdings" panose="05000000000000000000" pitchFamily="2" charset="2"/>
              <a:buChar char="§"/>
            </a:pPr>
            <a:endParaRPr lang="tr-TR"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4282648341"/>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291442"/>
            <a:ext cx="9144000" cy="5324535"/>
          </a:xfrm>
          <a:prstGeom prst="rect">
            <a:avLst/>
          </a:prstGeom>
        </p:spPr>
        <p:txBody>
          <a:bodyPr wrap="square">
            <a:spAutoFit/>
          </a:bodyPr>
          <a:lstStyle/>
          <a:p>
            <a:pPr algn="just"/>
            <a:endParaRPr lang="tr-TR" sz="1600" b="1" dirty="0" smtClean="0">
              <a:solidFill>
                <a:srgbClr val="FF0000"/>
              </a:solidFill>
              <a:latin typeface="Arial" panose="020B0604020202020204" pitchFamily="34" charset="0"/>
            </a:endParaRPr>
          </a:p>
          <a:p>
            <a:pPr algn="just"/>
            <a:r>
              <a:rPr lang="tr-TR" b="1" dirty="0" smtClean="0">
                <a:solidFill>
                  <a:srgbClr val="FF0000"/>
                </a:solidFill>
                <a:latin typeface="Arial" panose="020B0604020202020204" pitchFamily="34" charset="0"/>
              </a:rPr>
              <a:t>1380</a:t>
            </a:r>
            <a:r>
              <a:rPr lang="tr-TR" dirty="0">
                <a:solidFill>
                  <a:srgbClr val="FF0000"/>
                </a:solidFill>
                <a:latin typeface="Arial" panose="020B0604020202020204" pitchFamily="34" charset="0"/>
              </a:rPr>
              <a:t> </a:t>
            </a:r>
            <a:r>
              <a:rPr lang="tr-TR" b="1" dirty="0" smtClean="0">
                <a:solidFill>
                  <a:srgbClr val="FF0000"/>
                </a:solidFill>
                <a:latin typeface="Arial" panose="020B0604020202020204" pitchFamily="34" charset="0"/>
              </a:rPr>
              <a:t>Su Ürünleri</a:t>
            </a:r>
            <a:r>
              <a:rPr lang="tr-TR" dirty="0">
                <a:solidFill>
                  <a:srgbClr val="FF0000"/>
                </a:solidFill>
                <a:latin typeface="Arial" panose="020B0604020202020204" pitchFamily="34" charset="0"/>
              </a:rPr>
              <a:t> </a:t>
            </a:r>
            <a:r>
              <a:rPr lang="tr-TR" b="1" dirty="0" smtClean="0">
                <a:solidFill>
                  <a:srgbClr val="FF0000"/>
                </a:solidFill>
                <a:latin typeface="Arial" panose="020B0604020202020204" pitchFamily="34" charset="0"/>
              </a:rPr>
              <a:t>Kanunu</a:t>
            </a:r>
          </a:p>
          <a:p>
            <a:pPr algn="just"/>
            <a:endParaRPr lang="tr-TR" dirty="0">
              <a:latin typeface="Arial" panose="020B0604020202020204" pitchFamily="34" charset="0"/>
            </a:endParaRPr>
          </a:p>
          <a:p>
            <a:pPr algn="just"/>
            <a:r>
              <a:rPr lang="tr-TR" b="1" dirty="0" smtClean="0">
                <a:latin typeface="Arial" panose="020B0604020202020204" pitchFamily="34" charset="0"/>
              </a:rPr>
              <a:t>85- </a:t>
            </a:r>
            <a:r>
              <a:rPr lang="tr-TR" b="1" dirty="0">
                <a:latin typeface="Arial" panose="020B0604020202020204" pitchFamily="34" charset="0"/>
              </a:rPr>
              <a:t>Su Ürünleri ile İlgili Yasaklara Uymayanlara Tutanak Tutma Ve Adli Mercilere Bildirme Görevi:</a:t>
            </a:r>
            <a:endParaRPr lang="tr-TR" dirty="0">
              <a:latin typeface="Arial" panose="020B0604020202020204" pitchFamily="34" charset="0"/>
            </a:endParaRPr>
          </a:p>
          <a:p>
            <a:pPr algn="just"/>
            <a:r>
              <a:rPr lang="tr-TR" b="1" dirty="0">
                <a:latin typeface="Arial" panose="020B0604020202020204" pitchFamily="34" charset="0"/>
              </a:rPr>
              <a:t>Madde 33 – (Değişik : 22/7/2003 – 4950/5 </a:t>
            </a:r>
            <a:r>
              <a:rPr lang="tr-TR" b="1" dirty="0" err="1">
                <a:latin typeface="Arial" panose="020B0604020202020204" pitchFamily="34" charset="0"/>
              </a:rPr>
              <a:t>md.</a:t>
            </a:r>
            <a:r>
              <a:rPr lang="tr-TR" b="1" dirty="0">
                <a:latin typeface="Arial" panose="020B0604020202020204" pitchFamily="34" charset="0"/>
              </a:rPr>
              <a:t>)</a:t>
            </a:r>
            <a:endParaRPr lang="tr-TR" dirty="0">
              <a:latin typeface="Arial" panose="020B0604020202020204" pitchFamily="34" charset="0"/>
            </a:endParaRPr>
          </a:p>
          <a:p>
            <a:pPr algn="just"/>
            <a:r>
              <a:rPr lang="tr-TR" dirty="0">
                <a:latin typeface="Arial" panose="020B0604020202020204" pitchFamily="34" charset="0"/>
              </a:rPr>
              <a:t>Tarım ve </a:t>
            </a:r>
            <a:r>
              <a:rPr lang="tr-TR" dirty="0" err="1">
                <a:latin typeface="Arial" panose="020B0604020202020204" pitchFamily="34" charset="0"/>
              </a:rPr>
              <a:t>Köyişleri</a:t>
            </a:r>
            <a:r>
              <a:rPr lang="tr-TR" dirty="0">
                <a:latin typeface="Arial" panose="020B0604020202020204" pitchFamily="34" charset="0"/>
              </a:rPr>
              <a:t> Bakanlığı teşkilatında ve Bakanlığa bağlı su ürünleri ile ilgili teşekküllerde su ürünlerinin, deniz ve </a:t>
            </a:r>
            <a:r>
              <a:rPr lang="tr-TR" dirty="0" smtClean="0">
                <a:latin typeface="Arial" panose="020B0604020202020204" pitchFamily="34" charset="0"/>
              </a:rPr>
              <a:t>iç suların </a:t>
            </a:r>
            <a:r>
              <a:rPr lang="tr-TR" dirty="0">
                <a:latin typeface="Arial" panose="020B0604020202020204" pitchFamily="34" charset="0"/>
              </a:rPr>
              <a:t>koruma ve kontrolü ile görevlendirilen personel ile emniyet, jandarma, sahil güvenlik, gümrük ve orman muhafaza teşkilatları mensupları, belediye zabıtası amir ve mensupları, kamu tüzel kişilerine bağlı muhafız, bekçi ve korucular ile emniyet ve jandarma teşkilatının bulunmadığı yerlerde </a:t>
            </a:r>
            <a:r>
              <a:rPr lang="tr-TR" b="1" dirty="0">
                <a:latin typeface="Arial" panose="020B0604020202020204" pitchFamily="34" charset="0"/>
              </a:rPr>
              <a:t>köy muhtar ve ihtiyar heyeti üyeleri </a:t>
            </a:r>
            <a:r>
              <a:rPr lang="tr-TR" dirty="0">
                <a:latin typeface="Arial" panose="020B0604020202020204" pitchFamily="34" charset="0"/>
              </a:rPr>
              <a:t>bu Kanunla ve bu Kanuna istinaden konulan yasaklardan dolayı, bu Kanun kapsamına giren suçlar hakkında zabıt varakası tutmak, suçta kullanılan istihsal vasıtalarını ve elde edilen su ürünlerini zapt etmek ve bunları 34 üncü madde hükmü saklı kalmak şartı ile adlî mercilere teslim etmek; ek madde 3'te yer alan hükümler çerçevesinde idarî para cezalarını kesmekle vazifeli ve yetkilidirler</a:t>
            </a:r>
            <a:r>
              <a:rPr lang="tr-TR" dirty="0" smtClean="0">
                <a:latin typeface="Arial" panose="020B0604020202020204" pitchFamily="34" charset="0"/>
              </a:rPr>
              <a:t>.</a:t>
            </a:r>
          </a:p>
          <a:p>
            <a:pPr algn="just"/>
            <a:r>
              <a:rPr lang="tr-TR" b="1" dirty="0" smtClean="0">
                <a:latin typeface="Arial" panose="020B0604020202020204" pitchFamily="34" charset="0"/>
              </a:rPr>
              <a:t>*Mahallede belediye yetkisinde</a:t>
            </a:r>
            <a:endParaRPr lang="tr-TR" b="1" dirty="0">
              <a:latin typeface="Arial" panose="020B0604020202020204" pitchFamily="34" charset="0"/>
            </a:endParaRPr>
          </a:p>
          <a:p>
            <a:pPr algn="just"/>
            <a:endParaRPr lang="tr-TR" dirty="0">
              <a:latin typeface="Arial" panose="020B0604020202020204" pitchFamily="34" charset="0"/>
            </a:endParaRPr>
          </a:p>
          <a:p>
            <a:pPr algn="just">
              <a:buFont typeface="Wingdings" panose="05000000000000000000" pitchFamily="2" charset="2"/>
              <a:buChar char="§"/>
            </a:pPr>
            <a:endParaRPr lang="tr-TR"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1898715538"/>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353319"/>
            <a:ext cx="9144000" cy="5232202"/>
          </a:xfrm>
          <a:prstGeom prst="rect">
            <a:avLst/>
          </a:prstGeom>
        </p:spPr>
        <p:txBody>
          <a:bodyPr wrap="square">
            <a:spAutoFit/>
          </a:bodyPr>
          <a:lstStyle/>
          <a:p>
            <a:pPr algn="just"/>
            <a:endParaRPr lang="tr-TR" b="1" dirty="0" smtClean="0">
              <a:solidFill>
                <a:srgbClr val="FF0000"/>
              </a:solidFill>
              <a:latin typeface="Arial" panose="020B0604020202020204" pitchFamily="34" charset="0"/>
            </a:endParaRPr>
          </a:p>
          <a:p>
            <a:pPr algn="just"/>
            <a:r>
              <a:rPr lang="tr-TR" sz="2000" b="1" dirty="0" smtClean="0">
                <a:solidFill>
                  <a:srgbClr val="FF0000"/>
                </a:solidFill>
                <a:latin typeface="Arial" panose="020B0604020202020204" pitchFamily="34" charset="0"/>
              </a:rPr>
              <a:t>2090</a:t>
            </a:r>
            <a:r>
              <a:rPr lang="tr-TR" sz="2000" dirty="0">
                <a:solidFill>
                  <a:srgbClr val="FF0000"/>
                </a:solidFill>
                <a:latin typeface="Arial" panose="020B0604020202020204" pitchFamily="34" charset="0"/>
              </a:rPr>
              <a:t> </a:t>
            </a:r>
            <a:r>
              <a:rPr lang="tr-TR" sz="2000" b="1" dirty="0" smtClean="0">
                <a:solidFill>
                  <a:srgbClr val="FF0000"/>
                </a:solidFill>
                <a:latin typeface="Arial" panose="020B0604020202020204" pitchFamily="34" charset="0"/>
              </a:rPr>
              <a:t>Tabii </a:t>
            </a:r>
            <a:r>
              <a:rPr lang="tr-TR" sz="2000" b="1" dirty="0">
                <a:solidFill>
                  <a:srgbClr val="FF0000"/>
                </a:solidFill>
                <a:latin typeface="Arial" panose="020B0604020202020204" pitchFamily="34" charset="0"/>
              </a:rPr>
              <a:t>afetlerden zarar gören çiftçilere </a:t>
            </a:r>
            <a:r>
              <a:rPr lang="tr-TR" sz="2000" b="1" dirty="0" smtClean="0">
                <a:solidFill>
                  <a:srgbClr val="FF0000"/>
                </a:solidFill>
                <a:latin typeface="Arial" panose="020B0604020202020204" pitchFamily="34" charset="0"/>
              </a:rPr>
              <a:t>Yapılacak </a:t>
            </a:r>
            <a:r>
              <a:rPr lang="tr-TR" sz="2000" b="1" dirty="0">
                <a:solidFill>
                  <a:srgbClr val="FF0000"/>
                </a:solidFill>
                <a:latin typeface="Arial" panose="020B0604020202020204" pitchFamily="34" charset="0"/>
              </a:rPr>
              <a:t>yardımlar hakkında kanun</a:t>
            </a:r>
            <a:endParaRPr lang="tr-TR" sz="2000" dirty="0">
              <a:solidFill>
                <a:srgbClr val="FF0000"/>
              </a:solidFill>
              <a:latin typeface="Arial" panose="020B0604020202020204" pitchFamily="34" charset="0"/>
            </a:endParaRPr>
          </a:p>
          <a:p>
            <a:pPr algn="just"/>
            <a:endParaRPr lang="tr-TR" sz="2000" b="1" dirty="0" smtClean="0">
              <a:latin typeface="Arial" panose="020B0604020202020204" pitchFamily="34" charset="0"/>
            </a:endParaRPr>
          </a:p>
          <a:p>
            <a:pPr algn="just"/>
            <a:r>
              <a:rPr lang="tr-TR" sz="2000" b="1" dirty="0" smtClean="0">
                <a:latin typeface="Arial" panose="020B0604020202020204" pitchFamily="34" charset="0"/>
              </a:rPr>
              <a:t>86- </a:t>
            </a:r>
            <a:r>
              <a:rPr lang="tr-TR" sz="2000" b="1" dirty="0">
                <a:latin typeface="Arial" panose="020B0604020202020204" pitchFamily="34" charset="0"/>
              </a:rPr>
              <a:t>Çiftçi Hasar Tespit Komisyonlarında Görev Alma </a:t>
            </a:r>
            <a:r>
              <a:rPr lang="tr-TR" sz="2000" b="1" dirty="0" smtClean="0">
                <a:latin typeface="Arial" panose="020B0604020202020204" pitchFamily="34" charset="0"/>
              </a:rPr>
              <a:t>Yetkisi:</a:t>
            </a:r>
          </a:p>
          <a:p>
            <a:pPr algn="just"/>
            <a:r>
              <a:rPr lang="tr-TR" sz="2000" b="1" dirty="0" smtClean="0">
                <a:latin typeface="Arial" panose="020B0604020202020204" pitchFamily="34" charset="0"/>
              </a:rPr>
              <a:t>Madde</a:t>
            </a:r>
            <a:r>
              <a:rPr lang="tr-TR" sz="2000" b="1" dirty="0">
                <a:latin typeface="Arial" panose="020B0604020202020204" pitchFamily="34" charset="0"/>
              </a:rPr>
              <a:t>: </a:t>
            </a:r>
            <a:r>
              <a:rPr lang="tr-TR" sz="2000" b="1" dirty="0" smtClean="0">
                <a:latin typeface="Arial" panose="020B0604020202020204" pitchFamily="34" charset="0"/>
              </a:rPr>
              <a:t>3 Komisyonlar;</a:t>
            </a:r>
            <a:endParaRPr lang="tr-TR" sz="2000" dirty="0">
              <a:latin typeface="Arial" panose="020B0604020202020204" pitchFamily="34" charset="0"/>
            </a:endParaRPr>
          </a:p>
          <a:p>
            <a:pPr algn="just"/>
            <a:r>
              <a:rPr lang="tr-TR" sz="2000" dirty="0" smtClean="0">
                <a:latin typeface="Arial" panose="020B0604020202020204" pitchFamily="34" charset="0"/>
              </a:rPr>
              <a:t>A</a:t>
            </a:r>
            <a:r>
              <a:rPr lang="tr-TR" sz="2000" dirty="0">
                <a:latin typeface="Arial" panose="020B0604020202020204" pitchFamily="34" charset="0"/>
              </a:rPr>
              <a:t>) İllerde vali veya adına görevlendireceği yardımcısının başkanlığında; defterdarlık, teknik ziraat müdürlüğü, veteriner müdürlüğü, T.C. Ziraat Bankası Müdürlüğü ve Ziraat Odası Başkanlığından, </a:t>
            </a:r>
          </a:p>
          <a:p>
            <a:pPr algn="just"/>
            <a:r>
              <a:rPr lang="tr-TR" sz="2000" dirty="0">
                <a:latin typeface="Arial" panose="020B0604020202020204" pitchFamily="34" charset="0"/>
              </a:rPr>
              <a:t>B) İlçelerde, kaymakam veya adına görevlendirilen vekilinin başkanlığında; ilçe Ziraat Mühendisliği, ilçe veteriner hekimliği, mal müdürlüğü, T.C. Ziraat Bankası Müdürlüğü, ziraat odası başkanlığı ile </a:t>
            </a:r>
            <a:r>
              <a:rPr lang="tr-TR" sz="2000" b="1" dirty="0">
                <a:latin typeface="Arial" panose="020B0604020202020204" pitchFamily="34" charset="0"/>
              </a:rPr>
              <a:t>ilgili muhtarlar </a:t>
            </a:r>
            <a:r>
              <a:rPr lang="tr-TR" sz="2000" dirty="0">
                <a:latin typeface="Arial" panose="020B0604020202020204" pitchFamily="34" charset="0"/>
              </a:rPr>
              <a:t>ve belediye olan yerlerde çiftçi malları koruma başkanlığı yetkililerinden, </a:t>
            </a:r>
          </a:p>
          <a:p>
            <a:pPr algn="just"/>
            <a:r>
              <a:rPr lang="tr-TR" sz="2000" dirty="0">
                <a:latin typeface="Arial" panose="020B0604020202020204" pitchFamily="34" charset="0"/>
              </a:rPr>
              <a:t>Oluşur. </a:t>
            </a:r>
          </a:p>
          <a:p>
            <a:pPr algn="just"/>
            <a:endParaRPr lang="tr-TR" sz="2000" dirty="0">
              <a:latin typeface="Arial" panose="020B0604020202020204" pitchFamily="34" charset="0"/>
            </a:endParaRPr>
          </a:p>
          <a:p>
            <a:pPr algn="just"/>
            <a:r>
              <a:rPr lang="tr-TR" b="1" dirty="0" smtClean="0"/>
              <a:t>*Mahalle için </a:t>
            </a:r>
            <a:r>
              <a:rPr lang="tr-TR" dirty="0" smtClean="0"/>
              <a:t>Komisyonların </a:t>
            </a:r>
            <a:r>
              <a:rPr lang="tr-TR" dirty="0"/>
              <a:t>yetkileriyle çalışma yöntemleri yönetmelikte belirtilir.</a:t>
            </a:r>
            <a:endParaRPr lang="tr-TR" dirty="0">
              <a:latin typeface="Arial" panose="020B0604020202020204" pitchFamily="34" charset="0"/>
            </a:endParaRPr>
          </a:p>
          <a:p>
            <a:pPr algn="just">
              <a:buFont typeface="Wingdings" panose="05000000000000000000" pitchFamily="2" charset="2"/>
              <a:buChar char="§"/>
            </a:pPr>
            <a:endParaRPr lang="tr-TR"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998651715"/>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095875"/>
            <a:ext cx="9144000" cy="5447645"/>
          </a:xfrm>
          <a:prstGeom prst="rect">
            <a:avLst/>
          </a:prstGeom>
        </p:spPr>
        <p:txBody>
          <a:bodyPr wrap="square">
            <a:spAutoFit/>
          </a:bodyPr>
          <a:lstStyle/>
          <a:p>
            <a:endParaRPr lang="tr-TR" b="1" dirty="0">
              <a:solidFill>
                <a:srgbClr val="FF0000"/>
              </a:solidFill>
              <a:latin typeface="Arial" panose="020B0604020202020204" pitchFamily="34" charset="0"/>
            </a:endParaRPr>
          </a:p>
          <a:p>
            <a:pPr algn="just"/>
            <a:r>
              <a:rPr lang="tr-TR" sz="2400" b="1" dirty="0" smtClean="0">
                <a:solidFill>
                  <a:srgbClr val="FF0000"/>
                </a:solidFill>
                <a:latin typeface="Arial" panose="020B0604020202020204" pitchFamily="34" charset="0"/>
              </a:rPr>
              <a:t>4373</a:t>
            </a:r>
            <a:r>
              <a:rPr lang="tr-TR" sz="2400" dirty="0">
                <a:solidFill>
                  <a:srgbClr val="FF0000"/>
                </a:solidFill>
                <a:latin typeface="Arial" panose="020B0604020202020204" pitchFamily="34" charset="0"/>
              </a:rPr>
              <a:t> </a:t>
            </a:r>
            <a:r>
              <a:rPr lang="tr-TR" sz="2400" b="1" dirty="0" smtClean="0">
                <a:solidFill>
                  <a:srgbClr val="FF0000"/>
                </a:solidFill>
                <a:latin typeface="Arial" panose="020B0604020202020204" pitchFamily="34" charset="0"/>
              </a:rPr>
              <a:t>Taşkın </a:t>
            </a:r>
            <a:r>
              <a:rPr lang="tr-TR" sz="2400" b="1" dirty="0">
                <a:solidFill>
                  <a:srgbClr val="FF0000"/>
                </a:solidFill>
                <a:latin typeface="Arial" panose="020B0604020202020204" pitchFamily="34" charset="0"/>
              </a:rPr>
              <a:t>Sulara Ve Su Baskınlarına Karşı Korunma Kanunu</a:t>
            </a:r>
            <a:endParaRPr lang="tr-TR" sz="2400" dirty="0">
              <a:solidFill>
                <a:srgbClr val="FF0000"/>
              </a:solidFill>
              <a:latin typeface="Arial" panose="020B0604020202020204" pitchFamily="34" charset="0"/>
            </a:endParaRPr>
          </a:p>
          <a:p>
            <a:pPr algn="just"/>
            <a:endParaRPr lang="tr-TR" sz="2400" b="1" dirty="0" smtClean="0">
              <a:latin typeface="Arial" panose="020B0604020202020204" pitchFamily="34" charset="0"/>
            </a:endParaRPr>
          </a:p>
          <a:p>
            <a:pPr algn="just"/>
            <a:r>
              <a:rPr lang="tr-TR" sz="2400" b="1" dirty="0" smtClean="0">
                <a:latin typeface="Arial" panose="020B0604020202020204" pitchFamily="34" charset="0"/>
              </a:rPr>
              <a:t>88- </a:t>
            </a:r>
            <a:r>
              <a:rPr lang="tr-TR" sz="2400" b="1" dirty="0">
                <a:latin typeface="Arial" panose="020B0604020202020204" pitchFamily="34" charset="0"/>
              </a:rPr>
              <a:t>Taşkın Su ve Baskınlarda Bildirim Olay Yerine Gitme Ve Yardım Etme Görevi:</a:t>
            </a:r>
            <a:endParaRPr lang="tr-TR" sz="2400" dirty="0">
              <a:latin typeface="Arial" panose="020B0604020202020204" pitchFamily="34" charset="0"/>
            </a:endParaRPr>
          </a:p>
          <a:p>
            <a:pPr algn="just"/>
            <a:r>
              <a:rPr lang="tr-TR" sz="2400" b="1" dirty="0">
                <a:latin typeface="Arial" panose="020B0604020202020204" pitchFamily="34" charset="0"/>
              </a:rPr>
              <a:t>Madde 4 – </a:t>
            </a:r>
            <a:r>
              <a:rPr lang="tr-TR" sz="2400" dirty="0">
                <a:latin typeface="Arial" panose="020B0604020202020204" pitchFamily="34" charset="0"/>
              </a:rPr>
              <a:t>Daimi bakıma tabi olsun olmasın kenar ve setlerin taşkın sularla yıkılma tehlikesine veya halkın su afetine maruz bulunduğunu görenler, bunu derhal mahallin Su İşleri, Nafıa Müdür ve teşkilatına veya </a:t>
            </a:r>
            <a:r>
              <a:rPr lang="tr-TR" sz="2400" b="1" dirty="0">
                <a:latin typeface="Arial" panose="020B0604020202020204" pitchFamily="34" charset="0"/>
              </a:rPr>
              <a:t>en yakın muhtarlara, </a:t>
            </a:r>
            <a:r>
              <a:rPr lang="tr-TR" sz="2400" dirty="0">
                <a:latin typeface="Arial" panose="020B0604020202020204" pitchFamily="34" charset="0"/>
              </a:rPr>
              <a:t>jandarma dairelerine veyahut mülkiye amirlerine haber vermeğe mecburdurlar. Bu mecburiyet, suların kabarma ve taşması mevsimlerinde halka ilan edilir.</a:t>
            </a:r>
          </a:p>
          <a:p>
            <a:pPr algn="just"/>
            <a:endParaRPr lang="tr-TR" sz="2400" dirty="0">
              <a:latin typeface="Arial" panose="020B0604020202020204" pitchFamily="34" charset="0"/>
            </a:endParaRPr>
          </a:p>
          <a:p>
            <a:pPr algn="just">
              <a:buFont typeface="Wingdings" panose="05000000000000000000" pitchFamily="2" charset="2"/>
              <a:buChar char="§"/>
            </a:pPr>
            <a:endParaRPr lang="tr-TR"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18274243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ikdörtgen 6"/>
          <p:cNvSpPr/>
          <p:nvPr/>
        </p:nvSpPr>
        <p:spPr>
          <a:xfrm>
            <a:off x="118872" y="1611148"/>
            <a:ext cx="9025128" cy="430887"/>
          </a:xfrm>
          <a:prstGeom prst="rect">
            <a:avLst/>
          </a:prstGeom>
        </p:spPr>
        <p:txBody>
          <a:bodyPr wrap="square">
            <a:spAutoFit/>
          </a:bodyPr>
          <a:lstStyle/>
          <a:p>
            <a:pPr algn="just">
              <a:spcAft>
                <a:spcPts val="1200"/>
              </a:spcAft>
            </a:pPr>
            <a:endParaRPr lang="tr-TR" sz="2200" dirty="0">
              <a:solidFill>
                <a:schemeClr val="tx1">
                  <a:lumMod val="65000"/>
                  <a:lumOff val="35000"/>
                </a:schemeClr>
              </a:solidFill>
            </a:endParaRPr>
          </a:p>
        </p:txBody>
      </p:sp>
      <p:sp>
        <p:nvSpPr>
          <p:cNvPr id="3" name="Dikdörtgen 2"/>
          <p:cNvSpPr/>
          <p:nvPr/>
        </p:nvSpPr>
        <p:spPr>
          <a:xfrm>
            <a:off x="1540933" y="2042035"/>
            <a:ext cx="6654800" cy="369332"/>
          </a:xfrm>
          <a:prstGeom prst="rect">
            <a:avLst/>
          </a:prstGeom>
        </p:spPr>
        <p:txBody>
          <a:bodyPr wrap="square">
            <a:spAutoFit/>
          </a:bodyPr>
          <a:lstStyle/>
          <a:p>
            <a:pPr algn="ctr"/>
            <a:endParaRPr lang="tr-TR" altLang="tr-TR" dirty="0">
              <a:solidFill>
                <a:srgbClr val="000000"/>
              </a:solidFill>
              <a:latin typeface="Tahoma" pitchFamily="34" charset="0"/>
              <a:cs typeface="Arial" charset="0"/>
            </a:endParaRPr>
          </a:p>
        </p:txBody>
      </p:sp>
      <p:sp>
        <p:nvSpPr>
          <p:cNvPr id="5" name="Dikdörtgen 4"/>
          <p:cNvSpPr/>
          <p:nvPr/>
        </p:nvSpPr>
        <p:spPr>
          <a:xfrm>
            <a:off x="1761067" y="3671838"/>
            <a:ext cx="6189133" cy="369332"/>
          </a:xfrm>
          <a:prstGeom prst="rect">
            <a:avLst/>
          </a:prstGeom>
        </p:spPr>
        <p:txBody>
          <a:bodyPr wrap="square">
            <a:spAutoFit/>
          </a:bodyPr>
          <a:lstStyle/>
          <a:p>
            <a:endParaRPr lang="tr-TR" altLang="tr-TR" dirty="0">
              <a:solidFill>
                <a:srgbClr val="000000"/>
              </a:solidFill>
              <a:latin typeface="Tahoma" pitchFamily="34" charset="0"/>
              <a:cs typeface="Arial" charset="0"/>
            </a:endParaRPr>
          </a:p>
        </p:txBody>
      </p:sp>
      <p:sp>
        <p:nvSpPr>
          <p:cNvPr id="2" name="Dikdörtgen 1"/>
          <p:cNvSpPr/>
          <p:nvPr/>
        </p:nvSpPr>
        <p:spPr>
          <a:xfrm>
            <a:off x="1430867" y="1582341"/>
            <a:ext cx="6595533" cy="369332"/>
          </a:xfrm>
          <a:prstGeom prst="rect">
            <a:avLst/>
          </a:prstGeom>
        </p:spPr>
        <p:txBody>
          <a:bodyPr wrap="square">
            <a:spAutoFit/>
          </a:bodyPr>
          <a:lstStyle/>
          <a:p>
            <a:endParaRPr lang="tr-TR" altLang="tr-TR" dirty="0">
              <a:solidFill>
                <a:srgbClr val="000000"/>
              </a:solidFill>
              <a:latin typeface="Tahoma" pitchFamily="34" charset="0"/>
              <a:cs typeface="Arial" charset="0"/>
            </a:endParaRPr>
          </a:p>
        </p:txBody>
      </p:sp>
      <p:sp>
        <p:nvSpPr>
          <p:cNvPr id="6" name="Dikdörtgen 5"/>
          <p:cNvSpPr/>
          <p:nvPr/>
        </p:nvSpPr>
        <p:spPr>
          <a:xfrm>
            <a:off x="0" y="1317347"/>
            <a:ext cx="9144000" cy="5386090"/>
          </a:xfrm>
          <a:prstGeom prst="rect">
            <a:avLst/>
          </a:prstGeom>
        </p:spPr>
        <p:txBody>
          <a:bodyPr wrap="square">
            <a:spAutoFit/>
          </a:bodyPr>
          <a:lstStyle/>
          <a:p>
            <a:pPr algn="just"/>
            <a:r>
              <a:rPr lang="tr-TR" sz="2000" b="1" dirty="0" smtClean="0">
                <a:solidFill>
                  <a:srgbClr val="FF0000"/>
                </a:solidFill>
                <a:latin typeface="Arial" panose="020B0604020202020204" pitchFamily="34" charset="0"/>
              </a:rPr>
              <a:t>Hayvan </a:t>
            </a:r>
            <a:r>
              <a:rPr lang="tr-TR" sz="2000" b="1" dirty="0">
                <a:solidFill>
                  <a:srgbClr val="FF0000"/>
                </a:solidFill>
                <a:latin typeface="Arial" panose="020B0604020202020204" pitchFamily="34" charset="0"/>
              </a:rPr>
              <a:t>Sağlığı ve Zabıtası Yönetmeliği</a:t>
            </a:r>
            <a:endParaRPr lang="tr-TR" sz="2000" dirty="0">
              <a:solidFill>
                <a:srgbClr val="FF0000"/>
              </a:solidFill>
              <a:latin typeface="Arial" panose="020B0604020202020204" pitchFamily="34" charset="0"/>
            </a:endParaRPr>
          </a:p>
          <a:p>
            <a:pPr algn="just"/>
            <a:r>
              <a:rPr lang="tr-TR" sz="2000" b="1" dirty="0">
                <a:solidFill>
                  <a:srgbClr val="FF0000"/>
                </a:solidFill>
                <a:latin typeface="Arial" panose="020B0604020202020204" pitchFamily="34" charset="0"/>
              </a:rPr>
              <a:t>Bakanlar kurulu kararının tarihi : 22.2.1989, </a:t>
            </a:r>
            <a:r>
              <a:rPr lang="tr-TR" sz="2000" b="1" dirty="0" err="1">
                <a:solidFill>
                  <a:srgbClr val="FF0000"/>
                </a:solidFill>
                <a:latin typeface="Arial" panose="020B0604020202020204" pitchFamily="34" charset="0"/>
              </a:rPr>
              <a:t>no</a:t>
            </a:r>
            <a:r>
              <a:rPr lang="tr-TR" sz="2000" b="1" dirty="0">
                <a:solidFill>
                  <a:srgbClr val="FF0000"/>
                </a:solidFill>
                <a:latin typeface="Arial" panose="020B0604020202020204" pitchFamily="34" charset="0"/>
              </a:rPr>
              <a:t> : </a:t>
            </a:r>
            <a:r>
              <a:rPr lang="tr-TR" sz="2000" b="1" dirty="0" smtClean="0">
                <a:solidFill>
                  <a:srgbClr val="FF0000"/>
                </a:solidFill>
                <a:latin typeface="Arial" panose="020B0604020202020204" pitchFamily="34" charset="0"/>
              </a:rPr>
              <a:t>89/13838</a:t>
            </a:r>
          </a:p>
          <a:p>
            <a:pPr algn="just"/>
            <a:endParaRPr lang="tr-TR" altLang="tr-TR" sz="2000" dirty="0">
              <a:solidFill>
                <a:srgbClr val="FF0000"/>
              </a:solidFill>
              <a:latin typeface="Arial" panose="020B0604020202020204" pitchFamily="34" charset="0"/>
              <a:ea typeface="Calibri" panose="020F0502020204030204" pitchFamily="34" charset="0"/>
            </a:endParaRPr>
          </a:p>
          <a:p>
            <a:pPr algn="just"/>
            <a:r>
              <a:rPr lang="tr-TR" sz="2000" b="1" dirty="0" smtClean="0">
                <a:latin typeface="Arial" panose="020B0604020202020204" pitchFamily="34" charset="0"/>
              </a:rPr>
              <a:t>12-Menşe Şahadetnamesi </a:t>
            </a:r>
            <a:r>
              <a:rPr lang="tr-TR" sz="2000" b="1" dirty="0">
                <a:latin typeface="Arial" panose="020B0604020202020204" pitchFamily="34" charset="0"/>
              </a:rPr>
              <a:t>Düzenleme </a:t>
            </a:r>
            <a:r>
              <a:rPr lang="tr-TR" sz="2000" b="1" dirty="0" smtClean="0">
                <a:latin typeface="Arial" panose="020B0604020202020204" pitchFamily="34" charset="0"/>
              </a:rPr>
              <a:t>Yetkisi:</a:t>
            </a:r>
            <a:endParaRPr lang="tr-TR" sz="2000" dirty="0">
              <a:latin typeface="Arial" panose="020B0604020202020204" pitchFamily="34" charset="0"/>
            </a:endParaRPr>
          </a:p>
          <a:p>
            <a:pPr algn="just"/>
            <a:r>
              <a:rPr lang="tr-TR" sz="2000" b="1" dirty="0" smtClean="0">
                <a:latin typeface="Arial" panose="020B0604020202020204" pitchFamily="34" charset="0"/>
              </a:rPr>
              <a:t>Madde </a:t>
            </a:r>
            <a:r>
              <a:rPr lang="tr-TR" sz="2000" b="1" dirty="0">
                <a:latin typeface="Arial" panose="020B0604020202020204" pitchFamily="34" charset="0"/>
              </a:rPr>
              <a:t>22 </a:t>
            </a:r>
            <a:r>
              <a:rPr lang="tr-TR" sz="2000" dirty="0">
                <a:latin typeface="Arial" panose="020B0604020202020204" pitchFamily="34" charset="0"/>
              </a:rPr>
              <a:t>Ülkemizden yabancı memleketlere ihraç  edilecek hayvanların ve hayvan </a:t>
            </a:r>
            <a:r>
              <a:rPr lang="tr-TR" sz="2000" dirty="0" smtClean="0">
                <a:latin typeface="Arial" panose="020B0604020202020204" pitchFamily="34" charset="0"/>
              </a:rPr>
              <a:t>maddelerinin sahipleri </a:t>
            </a:r>
            <a:r>
              <a:rPr lang="tr-TR" sz="2000" dirty="0">
                <a:latin typeface="Arial" panose="020B0604020202020204" pitchFamily="34" charset="0"/>
              </a:rPr>
              <a:t>bu hayvanların ve hayvan maddelerinin menşelerinde salgın ve bulaşıcı hayvan hastalığı olmadığına dair belediyeden, </a:t>
            </a:r>
            <a:r>
              <a:rPr lang="tr-TR" sz="2000" b="1" dirty="0">
                <a:latin typeface="Arial" panose="020B0604020202020204" pitchFamily="34" charset="0"/>
              </a:rPr>
              <a:t>belediye olmayan yerde köy muhtarlıklarından menşe şahadetnamesi </a:t>
            </a:r>
            <a:r>
              <a:rPr lang="tr-TR" sz="2000" dirty="0">
                <a:latin typeface="Arial" panose="020B0604020202020204" pitchFamily="34" charset="0"/>
              </a:rPr>
              <a:t>alır ve veteriner sağlık raporu almak üzere hükümet veteriner hekimine müracaat eder. Hayvan ve hayvan maddesi ihraç edeceklerin hükümet veteriner hekimine müracaatları üzerine hükümet veteriner hekimi hayvan ve hayvan maddelerini muayene yerlerinde muayene eder. Belediye veya köy muhtarlığından alınmış olan menşe şahadetnamesine göre gerekli kontrolü yaptıktan sonra, ihraç edilecek hayvanlar sağlam ise yurtiçi veteriner sağlık raporunu düzenleyerek imza karşılığı hayvan sahibine </a:t>
            </a:r>
            <a:r>
              <a:rPr lang="tr-TR" sz="2000" dirty="0" smtClean="0">
                <a:latin typeface="Arial" panose="020B0604020202020204" pitchFamily="34" charset="0"/>
              </a:rPr>
              <a:t>verir.</a:t>
            </a:r>
          </a:p>
          <a:p>
            <a:pPr algn="just"/>
            <a:r>
              <a:rPr lang="tr-TR" sz="2000" b="1" dirty="0" smtClean="0">
                <a:latin typeface="Arial" panose="020B0604020202020204" pitchFamily="34" charset="0"/>
              </a:rPr>
              <a:t>*Mahallede belediye yetkisinde</a:t>
            </a:r>
            <a:endParaRPr lang="tr-TR" sz="2000" b="1" dirty="0">
              <a:latin typeface="Arial" panose="020B0604020202020204" pitchFamily="34" charset="0"/>
            </a:endParaRPr>
          </a:p>
          <a:p>
            <a:pPr marL="269875" indent="-269875" algn="just">
              <a:buFont typeface="Wingdings" pitchFamily="2" charset="2"/>
              <a:buChar char="Ø"/>
            </a:pPr>
            <a:endParaRPr lang="tr-TR" altLang="tr-TR" sz="2400" dirty="0"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131040417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278944"/>
            <a:ext cx="9144000" cy="5478423"/>
          </a:xfrm>
          <a:prstGeom prst="rect">
            <a:avLst/>
          </a:prstGeom>
        </p:spPr>
        <p:txBody>
          <a:bodyPr wrap="square">
            <a:spAutoFit/>
          </a:bodyPr>
          <a:lstStyle/>
          <a:p>
            <a:endParaRPr lang="tr-TR" sz="1400" b="1" dirty="0">
              <a:solidFill>
                <a:srgbClr val="FF0000"/>
              </a:solidFill>
              <a:latin typeface="Arial" panose="020B0604020202020204" pitchFamily="34" charset="0"/>
            </a:endParaRPr>
          </a:p>
          <a:p>
            <a:pPr algn="just"/>
            <a:r>
              <a:rPr lang="tr-TR" sz="1400" b="1" dirty="0" smtClean="0">
                <a:solidFill>
                  <a:srgbClr val="FF0000"/>
                </a:solidFill>
                <a:latin typeface="Arial" panose="020B0604020202020204" pitchFamily="34" charset="0"/>
              </a:rPr>
              <a:t>4373</a:t>
            </a:r>
            <a:r>
              <a:rPr lang="tr-TR" sz="1400" dirty="0">
                <a:solidFill>
                  <a:srgbClr val="FF0000"/>
                </a:solidFill>
                <a:latin typeface="Arial" panose="020B0604020202020204" pitchFamily="34" charset="0"/>
              </a:rPr>
              <a:t> </a:t>
            </a:r>
            <a:r>
              <a:rPr lang="tr-TR" sz="1400" b="1" dirty="0" smtClean="0">
                <a:solidFill>
                  <a:srgbClr val="FF0000"/>
                </a:solidFill>
                <a:latin typeface="Arial" panose="020B0604020202020204" pitchFamily="34" charset="0"/>
              </a:rPr>
              <a:t>Taşkın </a:t>
            </a:r>
            <a:r>
              <a:rPr lang="tr-TR" sz="1400" b="1" dirty="0">
                <a:solidFill>
                  <a:srgbClr val="FF0000"/>
                </a:solidFill>
                <a:latin typeface="Arial" panose="020B0604020202020204" pitchFamily="34" charset="0"/>
              </a:rPr>
              <a:t>Sulara Ve Su Baskınlarına Karşı Korunma Kanunu</a:t>
            </a:r>
            <a:endParaRPr lang="tr-TR" sz="1400" dirty="0">
              <a:solidFill>
                <a:srgbClr val="FF0000"/>
              </a:solidFill>
              <a:latin typeface="Arial" panose="020B0604020202020204" pitchFamily="34" charset="0"/>
            </a:endParaRPr>
          </a:p>
          <a:p>
            <a:pPr algn="just"/>
            <a:endParaRPr lang="tr-TR" sz="1400" b="1" dirty="0" smtClean="0">
              <a:latin typeface="Arial" panose="020B0604020202020204" pitchFamily="34" charset="0"/>
            </a:endParaRPr>
          </a:p>
          <a:p>
            <a:pPr algn="just"/>
            <a:r>
              <a:rPr lang="tr-TR" sz="1400" b="1" dirty="0" smtClean="0">
                <a:latin typeface="Arial" panose="020B0604020202020204" pitchFamily="34" charset="0"/>
              </a:rPr>
              <a:t>89- </a:t>
            </a:r>
            <a:r>
              <a:rPr lang="tr-TR" sz="1400" b="1" dirty="0">
                <a:latin typeface="Arial" panose="020B0604020202020204" pitchFamily="34" charset="0"/>
              </a:rPr>
              <a:t>Taşkın Su ve Baskınlarda Bildirim Olay Yerine Gitme Ve Yardım Etme Görevi:</a:t>
            </a:r>
            <a:endParaRPr lang="tr-TR" sz="1400" dirty="0">
              <a:latin typeface="Arial" panose="020B0604020202020204" pitchFamily="34" charset="0"/>
            </a:endParaRPr>
          </a:p>
          <a:p>
            <a:pPr algn="just"/>
            <a:r>
              <a:rPr lang="tr-TR" sz="1400" b="1" dirty="0" smtClean="0">
                <a:latin typeface="Arial" panose="020B0604020202020204" pitchFamily="34" charset="0"/>
              </a:rPr>
              <a:t>Madde </a:t>
            </a:r>
            <a:r>
              <a:rPr lang="tr-TR" sz="1400" b="1" dirty="0">
                <a:latin typeface="Arial" panose="020B0604020202020204" pitchFamily="34" charset="0"/>
              </a:rPr>
              <a:t>6 – </a:t>
            </a:r>
            <a:r>
              <a:rPr lang="tr-TR" sz="1400" dirty="0">
                <a:latin typeface="Arial" panose="020B0604020202020204" pitchFamily="34" charset="0"/>
              </a:rPr>
              <a:t>Taşkın sularla kenar ve setlerin yıkılma ve yarılma tehlikesine maruz bulunması veya yakın arazinin su</a:t>
            </a:r>
          </a:p>
          <a:p>
            <a:pPr algn="just"/>
            <a:r>
              <a:rPr lang="tr-TR" sz="1400" dirty="0">
                <a:latin typeface="Arial" panose="020B0604020202020204" pitchFamily="34" charset="0"/>
              </a:rPr>
              <a:t>baskınına uğraması gibi hallerde, hadisenin vuku bulduğu mahallin en büyük mülkiye memurunun emriyle tehlike </a:t>
            </a:r>
            <a:r>
              <a:rPr lang="tr-TR" sz="1400" dirty="0" smtClean="0">
                <a:latin typeface="Arial" panose="020B0604020202020204" pitchFamily="34" charset="0"/>
              </a:rPr>
              <a:t>ile karşılaşan </a:t>
            </a:r>
            <a:r>
              <a:rPr lang="tr-TR" sz="1400" dirty="0">
                <a:latin typeface="Arial" panose="020B0604020202020204" pitchFamily="34" charset="0"/>
              </a:rPr>
              <a:t>köy ve kasabaların 18 yaşını bitirip 50 yaşını doldurmamış bulunan erkekleri, ellerinde bulunan ve yıkıntıları düzeltmeğe yarayacak her türlü alet, edevat ve malzeme ve vasıtalarla tehlike yerine yardıma koşmağa ve gösterilen işlerde çalışmağa </a:t>
            </a:r>
            <a:r>
              <a:rPr lang="tr-TR" sz="1400" dirty="0" smtClean="0">
                <a:latin typeface="Arial" panose="020B0604020202020204" pitchFamily="34" charset="0"/>
              </a:rPr>
              <a:t>mecburdurlar.</a:t>
            </a:r>
          </a:p>
          <a:p>
            <a:pPr algn="just"/>
            <a:r>
              <a:rPr lang="tr-TR" sz="1400" dirty="0">
                <a:latin typeface="Arial" panose="020B0604020202020204" pitchFamily="34" charset="0"/>
              </a:rPr>
              <a:t>	</a:t>
            </a:r>
            <a:r>
              <a:rPr lang="tr-TR" sz="1400" dirty="0" smtClean="0">
                <a:latin typeface="Arial" panose="020B0604020202020204" pitchFamily="34" charset="0"/>
              </a:rPr>
              <a:t>Köylünün </a:t>
            </a:r>
            <a:r>
              <a:rPr lang="tr-TR" sz="1400" dirty="0">
                <a:latin typeface="Arial" panose="020B0604020202020204" pitchFamily="34" charset="0"/>
              </a:rPr>
              <a:t>temin edemeyeceği anlaşılan lüzumlu vasıtaları Nafıa Vekilliği önceden kafi miktarlarda ve taşkın sahalarında </a:t>
            </a:r>
            <a:r>
              <a:rPr lang="tr-TR" sz="1400" dirty="0" smtClean="0">
                <a:latin typeface="Arial" panose="020B0604020202020204" pitchFamily="34" charset="0"/>
              </a:rPr>
              <a:t>bulundurur.</a:t>
            </a:r>
          </a:p>
          <a:p>
            <a:pPr algn="just"/>
            <a:r>
              <a:rPr lang="tr-TR" sz="1400" dirty="0">
                <a:latin typeface="Arial" panose="020B0604020202020204" pitchFamily="34" charset="0"/>
              </a:rPr>
              <a:t>	</a:t>
            </a:r>
            <a:r>
              <a:rPr lang="tr-TR" sz="1400" dirty="0" smtClean="0">
                <a:latin typeface="Arial" panose="020B0604020202020204" pitchFamily="34" charset="0"/>
              </a:rPr>
              <a:t>Tehlike </a:t>
            </a:r>
            <a:r>
              <a:rPr lang="tr-TR" sz="1400" dirty="0">
                <a:latin typeface="Arial" panose="020B0604020202020204" pitchFamily="34" charset="0"/>
              </a:rPr>
              <a:t>ile karşılaşan veya tehlikeye uğrayan mahaller halkı ile bu afetin önlenemeyeceği anlaşıldığı takdirde, tehlike mıntıkası dışında kalan komşu köy ve kasabalar halkı da birinci fıkra hükümleri dairesinde yardıma çağırılırlar. Bunlar da gösterilen işlerde çalışmağa mecburdurlar.</a:t>
            </a:r>
          </a:p>
          <a:p>
            <a:pPr algn="just"/>
            <a:r>
              <a:rPr lang="tr-TR" sz="1400" dirty="0" smtClean="0">
                <a:latin typeface="Arial" panose="020B0604020202020204" pitchFamily="34" charset="0"/>
              </a:rPr>
              <a:t>	Mülki </a:t>
            </a:r>
            <a:r>
              <a:rPr lang="tr-TR" sz="1400" dirty="0">
                <a:latin typeface="Arial" panose="020B0604020202020204" pitchFamily="34" charset="0"/>
              </a:rPr>
              <a:t>idare mıntıkası ayrı dahi olsa komşu köy ve kasaba halkı tehlikeye maruz mahallin en büyük mülkiye memurunun bu yoldaki emirlerini yerine getirmekle mükelleftir. Şu kadar ki bu komşu köy ve kasabaların bağlı bulunduğu vilayet veya kazaya derhal malumat verilir ve yardım </a:t>
            </a:r>
            <a:r>
              <a:rPr lang="tr-TR" sz="1400" dirty="0" smtClean="0">
                <a:latin typeface="Arial" panose="020B0604020202020204" pitchFamily="34" charset="0"/>
              </a:rPr>
              <a:t>istenilir.</a:t>
            </a:r>
          </a:p>
          <a:p>
            <a:pPr algn="just"/>
            <a:r>
              <a:rPr lang="tr-TR" sz="1400" dirty="0">
                <a:latin typeface="Arial" panose="020B0604020202020204" pitchFamily="34" charset="0"/>
              </a:rPr>
              <a:t>	</a:t>
            </a:r>
            <a:r>
              <a:rPr lang="tr-TR" sz="1400" dirty="0" smtClean="0">
                <a:latin typeface="Arial" panose="020B0604020202020204" pitchFamily="34" charset="0"/>
              </a:rPr>
              <a:t>Yardıma </a:t>
            </a:r>
            <a:r>
              <a:rPr lang="tr-TR" sz="1400" dirty="0">
                <a:latin typeface="Arial" panose="020B0604020202020204" pitchFamily="34" charset="0"/>
              </a:rPr>
              <a:t>giden komşu köy ve kasabalar halkı da ellerinde bulunan alet ve malzeme ve vasıtaları, ameliyatı idare edenlerin emrine vermeğe mecburdurlar.</a:t>
            </a:r>
          </a:p>
          <a:p>
            <a:pPr algn="just"/>
            <a:r>
              <a:rPr lang="tr-TR" sz="1400" dirty="0" smtClean="0">
                <a:latin typeface="Arial" panose="020B0604020202020204" pitchFamily="34" charset="0"/>
              </a:rPr>
              <a:t>	Vali </a:t>
            </a:r>
            <a:r>
              <a:rPr lang="tr-TR" sz="1400" dirty="0">
                <a:latin typeface="Arial" panose="020B0604020202020204" pitchFamily="34" charset="0"/>
              </a:rPr>
              <a:t>ve kaymakamlarla nahiye müdürleri ve köy muhtarları ve civardaki askeri ve jandarma, gümrük muhafaza ve orman koruma kıta komutanları mafevklerinden emir beklemeksizin tehlike ile karşılaşan yerlere yardımcı göndermek ve icabında bizzat tehlike yerine gitmekle mükelleftirler.</a:t>
            </a:r>
          </a:p>
          <a:p>
            <a:pPr algn="just"/>
            <a:endParaRPr lang="tr-TR" sz="2400" dirty="0">
              <a:latin typeface="Arial" panose="020B0604020202020204" pitchFamily="34" charset="0"/>
            </a:endParaRPr>
          </a:p>
          <a:p>
            <a:pPr algn="just">
              <a:buFont typeface="Wingdings" panose="05000000000000000000" pitchFamily="2" charset="2"/>
              <a:buChar char="§"/>
            </a:pPr>
            <a:endParaRPr lang="tr-TR"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3018602443"/>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278944"/>
            <a:ext cx="9144000" cy="4832092"/>
          </a:xfrm>
          <a:prstGeom prst="rect">
            <a:avLst/>
          </a:prstGeom>
        </p:spPr>
        <p:txBody>
          <a:bodyPr wrap="square">
            <a:spAutoFit/>
          </a:bodyPr>
          <a:lstStyle/>
          <a:p>
            <a:endParaRPr lang="tr-TR" sz="1400" b="1" dirty="0">
              <a:solidFill>
                <a:srgbClr val="FF0000"/>
              </a:solidFill>
              <a:latin typeface="Arial" panose="020B0604020202020204" pitchFamily="34" charset="0"/>
            </a:endParaRPr>
          </a:p>
          <a:p>
            <a:pPr algn="just"/>
            <a:r>
              <a:rPr lang="tr-TR" sz="2800" b="1" dirty="0" smtClean="0">
                <a:solidFill>
                  <a:srgbClr val="FF0000"/>
                </a:solidFill>
                <a:latin typeface="Arial" panose="020B0604020202020204" pitchFamily="34" charset="0"/>
              </a:rPr>
              <a:t>4721</a:t>
            </a:r>
            <a:r>
              <a:rPr lang="tr-TR" sz="2800" dirty="0">
                <a:solidFill>
                  <a:srgbClr val="FF0000"/>
                </a:solidFill>
                <a:latin typeface="Arial" panose="020B0604020202020204" pitchFamily="34" charset="0"/>
              </a:rPr>
              <a:t> </a:t>
            </a:r>
            <a:r>
              <a:rPr lang="tr-TR" sz="2800" b="1" dirty="0" smtClean="0">
                <a:solidFill>
                  <a:srgbClr val="FF0000"/>
                </a:solidFill>
                <a:latin typeface="Arial" panose="020B0604020202020204" pitchFamily="34" charset="0"/>
              </a:rPr>
              <a:t>Türk medeni</a:t>
            </a:r>
            <a:r>
              <a:rPr lang="tr-TR" sz="2800" dirty="0">
                <a:solidFill>
                  <a:srgbClr val="FF0000"/>
                </a:solidFill>
                <a:latin typeface="Arial" panose="020B0604020202020204" pitchFamily="34" charset="0"/>
              </a:rPr>
              <a:t> </a:t>
            </a:r>
            <a:r>
              <a:rPr lang="tr-TR" sz="2800" b="1" dirty="0" smtClean="0">
                <a:solidFill>
                  <a:srgbClr val="FF0000"/>
                </a:solidFill>
                <a:latin typeface="Arial" panose="020B0604020202020204" pitchFamily="34" charset="0"/>
              </a:rPr>
              <a:t>Kanunu</a:t>
            </a:r>
            <a:endParaRPr lang="tr-TR" sz="2800" dirty="0">
              <a:solidFill>
                <a:srgbClr val="FF0000"/>
              </a:solidFill>
              <a:latin typeface="Arial" panose="020B0604020202020204" pitchFamily="34" charset="0"/>
            </a:endParaRPr>
          </a:p>
          <a:p>
            <a:pPr algn="just"/>
            <a:r>
              <a:rPr lang="tr-TR" sz="2800" b="1" dirty="0" smtClean="0">
                <a:latin typeface="Arial" panose="020B0604020202020204" pitchFamily="34" charset="0"/>
              </a:rPr>
              <a:t>90- </a:t>
            </a:r>
            <a:r>
              <a:rPr lang="tr-TR" sz="2800" b="1" dirty="0">
                <a:latin typeface="Arial" panose="020B0604020202020204" pitchFamily="34" charset="0"/>
              </a:rPr>
              <a:t>Evlendirme Yetkisi:</a:t>
            </a:r>
            <a:endParaRPr lang="tr-TR" sz="2800" dirty="0">
              <a:latin typeface="Arial" panose="020B0604020202020204" pitchFamily="34" charset="0"/>
            </a:endParaRPr>
          </a:p>
          <a:p>
            <a:pPr algn="just"/>
            <a:r>
              <a:rPr lang="tr-TR" sz="2800" b="1" dirty="0">
                <a:latin typeface="Arial" panose="020B0604020202020204" pitchFamily="34" charset="0"/>
              </a:rPr>
              <a:t>Madde 134- </a:t>
            </a:r>
            <a:r>
              <a:rPr lang="tr-TR" sz="2800" dirty="0">
                <a:latin typeface="Arial" panose="020B0604020202020204" pitchFamily="34" charset="0"/>
              </a:rPr>
              <a:t>Birbiriyle evlenecek erkek ve kadın, içlerinden birinin oturduğu yer evlendirme memurluğuna birlikte </a:t>
            </a:r>
            <a:r>
              <a:rPr lang="tr-TR" sz="2800" dirty="0" smtClean="0">
                <a:latin typeface="Arial" panose="020B0604020202020204" pitchFamily="34" charset="0"/>
              </a:rPr>
              <a:t>başvururlar.</a:t>
            </a:r>
          </a:p>
          <a:p>
            <a:pPr algn="just"/>
            <a:r>
              <a:rPr lang="tr-TR" sz="2800" dirty="0">
                <a:latin typeface="Arial" panose="020B0604020202020204" pitchFamily="34" charset="0"/>
              </a:rPr>
              <a:t>	</a:t>
            </a:r>
            <a:r>
              <a:rPr lang="tr-TR" sz="2800" dirty="0" smtClean="0">
                <a:latin typeface="Arial" panose="020B0604020202020204" pitchFamily="34" charset="0"/>
              </a:rPr>
              <a:t>Evlendirme </a:t>
            </a:r>
            <a:r>
              <a:rPr lang="tr-TR" sz="2800" dirty="0">
                <a:latin typeface="Arial" panose="020B0604020202020204" pitchFamily="34" charset="0"/>
              </a:rPr>
              <a:t>memuru, belediye bulunan yerlerde belediye başkanı veya bu işle görevlendireceği memur, </a:t>
            </a:r>
            <a:r>
              <a:rPr lang="tr-TR" sz="2800" b="1" dirty="0">
                <a:latin typeface="Arial" panose="020B0604020202020204" pitchFamily="34" charset="0"/>
              </a:rPr>
              <a:t>köylerde muhtardır</a:t>
            </a:r>
            <a:r>
              <a:rPr lang="tr-TR" sz="2800" b="1" dirty="0" smtClean="0">
                <a:latin typeface="Arial" panose="020B0604020202020204" pitchFamily="34" charset="0"/>
              </a:rPr>
              <a:t>.</a:t>
            </a:r>
          </a:p>
          <a:p>
            <a:pPr algn="just"/>
            <a:r>
              <a:rPr lang="tr-TR" sz="2800" b="1" dirty="0" smtClean="0">
                <a:latin typeface="Arial" panose="020B0604020202020204" pitchFamily="34" charset="0"/>
              </a:rPr>
              <a:t>*Mahallede belediye yetkisinde</a:t>
            </a:r>
            <a:endParaRPr lang="tr-TR" sz="2800" b="1" dirty="0">
              <a:latin typeface="Arial" panose="020B0604020202020204" pitchFamily="34" charset="0"/>
            </a:endParaRPr>
          </a:p>
          <a:p>
            <a:pPr algn="just"/>
            <a:endParaRPr lang="tr-TR" sz="2400" dirty="0">
              <a:latin typeface="Arial" panose="020B0604020202020204" pitchFamily="34" charset="0"/>
            </a:endParaRPr>
          </a:p>
          <a:p>
            <a:pPr algn="just">
              <a:buFont typeface="Wingdings" panose="05000000000000000000" pitchFamily="2" charset="2"/>
              <a:buChar char="§"/>
            </a:pPr>
            <a:endParaRPr lang="tr-TR"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825615263"/>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418092"/>
            <a:ext cx="9144000" cy="4801314"/>
          </a:xfrm>
          <a:prstGeom prst="rect">
            <a:avLst/>
          </a:prstGeom>
        </p:spPr>
        <p:txBody>
          <a:bodyPr wrap="square">
            <a:spAutoFit/>
          </a:bodyPr>
          <a:lstStyle/>
          <a:p>
            <a:pPr algn="just"/>
            <a:r>
              <a:rPr lang="tr-TR" sz="2400" b="1" dirty="0" smtClean="0">
                <a:solidFill>
                  <a:srgbClr val="FF0000"/>
                </a:solidFill>
                <a:latin typeface="Arial" panose="020B0604020202020204" pitchFamily="34" charset="0"/>
              </a:rPr>
              <a:t>1593</a:t>
            </a:r>
            <a:r>
              <a:rPr lang="tr-TR" sz="2400" dirty="0">
                <a:solidFill>
                  <a:srgbClr val="FF0000"/>
                </a:solidFill>
                <a:latin typeface="Arial" panose="020B0604020202020204" pitchFamily="34" charset="0"/>
              </a:rPr>
              <a:t> </a:t>
            </a:r>
            <a:r>
              <a:rPr lang="tr-TR" sz="2400" b="1" dirty="0" smtClean="0">
                <a:solidFill>
                  <a:srgbClr val="FF0000"/>
                </a:solidFill>
                <a:latin typeface="Arial" panose="020B0604020202020204" pitchFamily="34" charset="0"/>
              </a:rPr>
              <a:t>Umumi </a:t>
            </a:r>
            <a:r>
              <a:rPr lang="tr-TR" sz="2400" b="1" dirty="0">
                <a:solidFill>
                  <a:srgbClr val="FF0000"/>
                </a:solidFill>
                <a:latin typeface="Arial" panose="020B0604020202020204" pitchFamily="34" charset="0"/>
              </a:rPr>
              <a:t>Hıfzıssıhha Kanunu</a:t>
            </a:r>
            <a:endParaRPr lang="tr-TR" sz="2400" b="1" dirty="0" smtClean="0">
              <a:solidFill>
                <a:srgbClr val="FF0000"/>
              </a:solidFill>
              <a:latin typeface="Arial" panose="020B0604020202020204" pitchFamily="34" charset="0"/>
            </a:endParaRPr>
          </a:p>
          <a:p>
            <a:pPr algn="just"/>
            <a:endParaRPr lang="tr-TR" sz="2400" b="1" dirty="0" smtClean="0">
              <a:latin typeface="Arial" panose="020B0604020202020204" pitchFamily="34" charset="0"/>
            </a:endParaRPr>
          </a:p>
          <a:p>
            <a:pPr algn="just"/>
            <a:r>
              <a:rPr lang="tr-TR" sz="2400" b="1" dirty="0" smtClean="0">
                <a:latin typeface="Arial" panose="020B0604020202020204" pitchFamily="34" charset="0"/>
              </a:rPr>
              <a:t>91- </a:t>
            </a:r>
            <a:r>
              <a:rPr lang="tr-TR" sz="2400" b="1" dirty="0">
                <a:latin typeface="Arial" panose="020B0604020202020204" pitchFamily="34" charset="0"/>
              </a:rPr>
              <a:t>Ölü Muayeneleri ve Defin Ruhsatı Düzenleme Yetkisi:</a:t>
            </a:r>
            <a:endParaRPr lang="tr-TR" sz="2400" dirty="0">
              <a:latin typeface="Arial" panose="020B0604020202020204" pitchFamily="34" charset="0"/>
            </a:endParaRPr>
          </a:p>
          <a:p>
            <a:pPr algn="just"/>
            <a:r>
              <a:rPr lang="tr-TR" sz="2400" b="1" dirty="0">
                <a:latin typeface="Arial" panose="020B0604020202020204" pitchFamily="34" charset="0"/>
              </a:rPr>
              <a:t>Madde 219 – </a:t>
            </a:r>
            <a:r>
              <a:rPr lang="tr-TR" sz="2400" dirty="0">
                <a:latin typeface="Arial" panose="020B0604020202020204" pitchFamily="34" charset="0"/>
              </a:rPr>
              <a:t>Tabip bulunmayan yerlerde ölülerin muayeneleri küçük sıhhat memurları veya bu iş için yetiştirilmiş veya tavzif edilmiş memurin tarafından icra ve ruhsatnameleri verilir. Bunların bulunmadığı yerlerde defin ruhsatiyesi ya jandarma karakol kumandanları veya </a:t>
            </a:r>
            <a:r>
              <a:rPr lang="tr-TR" sz="2400" b="1" dirty="0">
                <a:latin typeface="Arial" panose="020B0604020202020204" pitchFamily="34" charset="0"/>
              </a:rPr>
              <a:t>köy muhtarları </a:t>
            </a:r>
            <a:r>
              <a:rPr lang="tr-TR" sz="2400" dirty="0">
                <a:latin typeface="Arial" panose="020B0604020202020204" pitchFamily="34" charset="0"/>
              </a:rPr>
              <a:t>tarafından ita olunur. Her şehir, kasaba veya köyde ölü muayenesi yapacak ve defin ruhsatını verecek olanlar en büyük mülkiye memuru tarafından tayin ve ilan olunur.</a:t>
            </a:r>
          </a:p>
          <a:p>
            <a:pPr algn="just"/>
            <a:endParaRPr lang="tr-TR" sz="2400" dirty="0">
              <a:latin typeface="Arial" panose="020B0604020202020204" pitchFamily="34" charset="0"/>
            </a:endParaRPr>
          </a:p>
          <a:p>
            <a:pPr algn="just">
              <a:buFont typeface="Wingdings" panose="05000000000000000000" pitchFamily="2" charset="2"/>
              <a:buChar char="§"/>
            </a:pPr>
            <a:endParaRPr lang="tr-TR"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1946947375"/>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216107"/>
            <a:ext cx="9144000" cy="5632311"/>
          </a:xfrm>
          <a:prstGeom prst="rect">
            <a:avLst/>
          </a:prstGeom>
        </p:spPr>
        <p:txBody>
          <a:bodyPr wrap="square">
            <a:spAutoFit/>
          </a:bodyPr>
          <a:lstStyle/>
          <a:p>
            <a:pPr algn="just"/>
            <a:r>
              <a:rPr lang="tr-TR" sz="2000" b="1" dirty="0" smtClean="0">
                <a:solidFill>
                  <a:srgbClr val="FF0000"/>
                </a:solidFill>
                <a:latin typeface="Arial" panose="020B0604020202020204" pitchFamily="34" charset="0"/>
              </a:rPr>
              <a:t>3298</a:t>
            </a:r>
            <a:r>
              <a:rPr lang="tr-TR" sz="2000" dirty="0">
                <a:solidFill>
                  <a:srgbClr val="FF0000"/>
                </a:solidFill>
                <a:latin typeface="Arial" panose="020B0604020202020204" pitchFamily="34" charset="0"/>
              </a:rPr>
              <a:t> </a:t>
            </a:r>
            <a:r>
              <a:rPr lang="tr-TR" sz="2000" b="1" dirty="0" smtClean="0">
                <a:solidFill>
                  <a:srgbClr val="FF0000"/>
                </a:solidFill>
                <a:latin typeface="Arial" panose="020B0604020202020204" pitchFamily="34" charset="0"/>
              </a:rPr>
              <a:t>Uyuşturucu </a:t>
            </a:r>
            <a:r>
              <a:rPr lang="tr-TR" sz="2000" b="1" dirty="0">
                <a:solidFill>
                  <a:srgbClr val="FF0000"/>
                </a:solidFill>
                <a:latin typeface="Arial" panose="020B0604020202020204" pitchFamily="34" charset="0"/>
              </a:rPr>
              <a:t>Maddelerle İlgili Kanun </a:t>
            </a:r>
            <a:endParaRPr lang="tr-TR" sz="2000" dirty="0">
              <a:solidFill>
                <a:srgbClr val="FF0000"/>
              </a:solidFill>
              <a:latin typeface="Arial" panose="020B0604020202020204" pitchFamily="34" charset="0"/>
            </a:endParaRPr>
          </a:p>
          <a:p>
            <a:pPr algn="just"/>
            <a:r>
              <a:rPr lang="tr-TR" sz="2000" b="1" dirty="0" smtClean="0">
                <a:latin typeface="Arial" panose="020B0604020202020204" pitchFamily="34" charset="0"/>
              </a:rPr>
              <a:t>92- </a:t>
            </a:r>
            <a:r>
              <a:rPr lang="tr-TR" sz="2000" b="1" dirty="0">
                <a:latin typeface="Arial" panose="020B0604020202020204" pitchFamily="34" charset="0"/>
              </a:rPr>
              <a:t>Uyuşturucu Maddelerin Ekiminde Kontrol Denetim Görevi:</a:t>
            </a:r>
            <a:endParaRPr lang="tr-TR" sz="2000" dirty="0">
              <a:latin typeface="Arial" panose="020B0604020202020204" pitchFamily="34" charset="0"/>
            </a:endParaRPr>
          </a:p>
          <a:p>
            <a:pPr algn="just"/>
            <a:r>
              <a:rPr lang="tr-TR" sz="2000" b="1" dirty="0">
                <a:latin typeface="Arial" panose="020B0604020202020204" pitchFamily="34" charset="0"/>
              </a:rPr>
              <a:t>Madde 4 – (Değişik: 23/1/2008-5728/457 </a:t>
            </a:r>
            <a:r>
              <a:rPr lang="tr-TR" sz="2000" b="1" dirty="0" err="1">
                <a:latin typeface="Arial" panose="020B0604020202020204" pitchFamily="34" charset="0"/>
              </a:rPr>
              <a:t>md.</a:t>
            </a:r>
            <a:r>
              <a:rPr lang="tr-TR" sz="2000" b="1" dirty="0">
                <a:latin typeface="Arial" panose="020B0604020202020204" pitchFamily="34" charset="0"/>
              </a:rPr>
              <a:t>) </a:t>
            </a:r>
            <a:endParaRPr lang="tr-TR" sz="2000" dirty="0">
              <a:latin typeface="Arial" panose="020B0604020202020204" pitchFamily="34" charset="0"/>
            </a:endParaRPr>
          </a:p>
          <a:p>
            <a:pPr algn="just"/>
            <a:r>
              <a:rPr lang="tr-TR" sz="2000" dirty="0" smtClean="0">
                <a:latin typeface="Arial" panose="020B0604020202020204" pitchFamily="34" charset="0"/>
              </a:rPr>
              <a:t>	Ham </a:t>
            </a:r>
            <a:r>
              <a:rPr lang="tr-TR" sz="2000" dirty="0">
                <a:latin typeface="Arial" panose="020B0604020202020204" pitchFamily="34" charset="0"/>
              </a:rPr>
              <a:t>afyon, hazırlanmış afyon, tıbbî afyon ve bunların müstahzarları Türk Ceza Kanununun uygulanmasında uyuşturucu maddelerden </a:t>
            </a:r>
            <a:r>
              <a:rPr lang="tr-TR" sz="2000" dirty="0" smtClean="0">
                <a:latin typeface="Arial" panose="020B0604020202020204" pitchFamily="34" charset="0"/>
              </a:rPr>
              <a:t>sayılır.</a:t>
            </a:r>
          </a:p>
          <a:p>
            <a:pPr algn="just"/>
            <a:r>
              <a:rPr lang="tr-TR" sz="2000" dirty="0">
                <a:latin typeface="Arial" panose="020B0604020202020204" pitchFamily="34" charset="0"/>
              </a:rPr>
              <a:t>	</a:t>
            </a:r>
            <a:r>
              <a:rPr lang="tr-TR" sz="2000" dirty="0" smtClean="0">
                <a:latin typeface="Arial" panose="020B0604020202020204" pitchFamily="34" charset="0"/>
              </a:rPr>
              <a:t>İzinsiz </a:t>
            </a:r>
            <a:r>
              <a:rPr lang="tr-TR" sz="2000" dirty="0">
                <a:latin typeface="Arial" panose="020B0604020202020204" pitchFamily="34" charset="0"/>
              </a:rPr>
              <a:t>olarak haşhaş ekimi yapan kişi bir yıldan beş yıla kadar hapis ve adlî para cezası ile cezalandırılır. Bu madde kapsamında ekim yapma ibaresinden, tohumun toprağa ekilmesinden ürünün hasadına kadarki süreç </a:t>
            </a:r>
            <a:r>
              <a:rPr lang="tr-TR" sz="2000" dirty="0" smtClean="0">
                <a:latin typeface="Arial" panose="020B0604020202020204" pitchFamily="34" charset="0"/>
              </a:rPr>
              <a:t>anlaşılır.</a:t>
            </a:r>
          </a:p>
          <a:p>
            <a:pPr algn="just"/>
            <a:r>
              <a:rPr lang="tr-TR" sz="2000" dirty="0">
                <a:latin typeface="Arial" panose="020B0604020202020204" pitchFamily="34" charset="0"/>
              </a:rPr>
              <a:t>	</a:t>
            </a:r>
            <a:r>
              <a:rPr lang="tr-TR" sz="2000" dirty="0" smtClean="0">
                <a:latin typeface="Arial" panose="020B0604020202020204" pitchFamily="34" charset="0"/>
              </a:rPr>
              <a:t>İzin </a:t>
            </a:r>
            <a:r>
              <a:rPr lang="tr-TR" sz="2000" dirty="0">
                <a:latin typeface="Arial" panose="020B0604020202020204" pitchFamily="34" charset="0"/>
              </a:rPr>
              <a:t>almış olmakla birlikte, bilerek belgesinde belirtilen alandan fazla yerde veya izin belgesinde kayıtlı yerden başka yerde haşhaş ekimi yapan kişi altı aydan üç yıla kadar hapis ve adlî para cezası ile </a:t>
            </a:r>
            <a:r>
              <a:rPr lang="tr-TR" sz="2000" dirty="0" smtClean="0">
                <a:latin typeface="Arial" panose="020B0604020202020204" pitchFamily="34" charset="0"/>
              </a:rPr>
              <a:t>cezalandırılır.</a:t>
            </a:r>
          </a:p>
          <a:p>
            <a:pPr algn="just"/>
            <a:r>
              <a:rPr lang="tr-TR" sz="2000" dirty="0">
                <a:latin typeface="Arial" panose="020B0604020202020204" pitchFamily="34" charset="0"/>
              </a:rPr>
              <a:t>	</a:t>
            </a:r>
            <a:r>
              <a:rPr lang="tr-TR" sz="2000" dirty="0" smtClean="0">
                <a:latin typeface="Arial" panose="020B0604020202020204" pitchFamily="34" charset="0"/>
              </a:rPr>
              <a:t>İzinsiz </a:t>
            </a:r>
            <a:r>
              <a:rPr lang="tr-TR" sz="2000" dirty="0">
                <a:latin typeface="Arial" panose="020B0604020202020204" pitchFamily="34" charset="0"/>
              </a:rPr>
              <a:t>ham afyon üretenler, Türk Ceza Kanunu hükümlerine göre cezalandırılır. İzin belgesinde tespit edilen miktardan az ham afyon veya kapsül teslim eden üreticilere, fiil suç oluşturmadığı takdirde, mahallî mülkî amir tarafından eksik teslim edilen miktarların teslim anındaki baş alım fiyatının iki misli kadar idarî para cezası verilir.  Kontrol ve denetim görevini yerine getirmeyen </a:t>
            </a:r>
            <a:r>
              <a:rPr lang="tr-TR" sz="2000" b="1" dirty="0">
                <a:latin typeface="Arial" panose="020B0604020202020204" pitchFamily="34" charset="0"/>
              </a:rPr>
              <a:t>muhtarlar</a:t>
            </a:r>
            <a:r>
              <a:rPr lang="tr-TR" sz="2000" dirty="0">
                <a:latin typeface="Arial" panose="020B0604020202020204" pitchFamily="34" charset="0"/>
              </a:rPr>
              <a:t> ve kolluk görevlileri, Türk Ceza Kanunu hükümlerine göre cezalandırılır. </a:t>
            </a: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274253347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278944"/>
            <a:ext cx="9144000" cy="6124754"/>
          </a:xfrm>
          <a:prstGeom prst="rect">
            <a:avLst/>
          </a:prstGeom>
        </p:spPr>
        <p:txBody>
          <a:bodyPr wrap="square">
            <a:spAutoFit/>
          </a:bodyPr>
          <a:lstStyle/>
          <a:p>
            <a:r>
              <a:rPr lang="tr-TR" sz="1600" b="1" dirty="0" smtClean="0">
                <a:solidFill>
                  <a:srgbClr val="FF0000"/>
                </a:solidFill>
                <a:latin typeface="Arial" panose="020B0604020202020204" pitchFamily="34" charset="0"/>
              </a:rPr>
              <a:t>4541 Şehir ve Kasabalarda </a:t>
            </a:r>
            <a:r>
              <a:rPr lang="tr-TR" sz="1600" b="1" dirty="0">
                <a:solidFill>
                  <a:srgbClr val="FF0000"/>
                </a:solidFill>
                <a:latin typeface="Arial" panose="020B0604020202020204" pitchFamily="34" charset="0"/>
              </a:rPr>
              <a:t>mahalle muhtar ve </a:t>
            </a:r>
            <a:r>
              <a:rPr lang="tr-TR" sz="1600" b="1" dirty="0" smtClean="0">
                <a:solidFill>
                  <a:srgbClr val="FF0000"/>
                </a:solidFill>
                <a:latin typeface="Arial" panose="020B0604020202020204" pitchFamily="34" charset="0"/>
              </a:rPr>
              <a:t>ihtiyar Heyetleri </a:t>
            </a:r>
            <a:r>
              <a:rPr lang="tr-TR" sz="1600" b="1" dirty="0">
                <a:solidFill>
                  <a:srgbClr val="FF0000"/>
                </a:solidFill>
                <a:latin typeface="Arial" panose="020B0604020202020204" pitchFamily="34" charset="0"/>
              </a:rPr>
              <a:t>teşkiline dair kanun </a:t>
            </a:r>
          </a:p>
          <a:p>
            <a:pPr algn="just"/>
            <a:endParaRPr lang="tr-TR" sz="1600" dirty="0">
              <a:solidFill>
                <a:srgbClr val="FF0000"/>
              </a:solidFill>
              <a:latin typeface="Arial" panose="020B0604020202020204" pitchFamily="34" charset="0"/>
            </a:endParaRPr>
          </a:p>
          <a:p>
            <a:pPr algn="just"/>
            <a:r>
              <a:rPr lang="tr-TR" sz="1600" b="1" dirty="0" smtClean="0">
                <a:latin typeface="Arial" panose="020B0604020202020204" pitchFamily="34" charset="0"/>
              </a:rPr>
              <a:t>38-4541 </a:t>
            </a:r>
            <a:r>
              <a:rPr lang="tr-TR" sz="1600" b="1" dirty="0">
                <a:latin typeface="Arial" panose="020B0604020202020204" pitchFamily="34" charset="0"/>
              </a:rPr>
              <a:t>Sayılı Kanun Verilen Mahalle Muhtarının Görevleri:</a:t>
            </a:r>
            <a:endParaRPr lang="tr-TR" sz="1600" dirty="0">
              <a:latin typeface="Arial" panose="020B0604020202020204" pitchFamily="34" charset="0"/>
            </a:endParaRPr>
          </a:p>
          <a:p>
            <a:r>
              <a:rPr lang="tr-TR" sz="1600" b="1" dirty="0">
                <a:latin typeface="Arial" panose="020B0604020202020204" pitchFamily="34" charset="0"/>
              </a:rPr>
              <a:t>Madde </a:t>
            </a:r>
            <a:r>
              <a:rPr lang="tr-TR" sz="1600" b="1" dirty="0" smtClean="0">
                <a:latin typeface="Arial" panose="020B0604020202020204" pitchFamily="34" charset="0"/>
              </a:rPr>
              <a:t>4-</a:t>
            </a:r>
            <a:r>
              <a:rPr lang="tr-TR" sz="1600" dirty="0" smtClean="0">
                <a:latin typeface="Arial" panose="020B0604020202020204" pitchFamily="34" charset="0"/>
              </a:rPr>
              <a:t>3 </a:t>
            </a:r>
            <a:r>
              <a:rPr lang="tr-TR" sz="1600" dirty="0">
                <a:latin typeface="Arial" panose="020B0604020202020204" pitchFamily="34" charset="0"/>
              </a:rPr>
              <a:t>üncü maddenin</a:t>
            </a:r>
            <a:r>
              <a:rPr lang="tr-TR" sz="1600" b="1" dirty="0">
                <a:latin typeface="Arial" panose="020B0604020202020204" pitchFamily="34" charset="0"/>
              </a:rPr>
              <a:t> </a:t>
            </a:r>
            <a:r>
              <a:rPr lang="tr-TR" sz="1600" dirty="0">
                <a:latin typeface="Arial" panose="020B0604020202020204" pitchFamily="34" charset="0"/>
              </a:rPr>
              <a:t>1 inci bendin B, E, F ve 2 </a:t>
            </a:r>
            <a:r>
              <a:rPr lang="tr-TR" sz="1600" dirty="0" err="1">
                <a:latin typeface="Arial" panose="020B0604020202020204" pitchFamily="34" charset="0"/>
              </a:rPr>
              <a:t>nci</a:t>
            </a:r>
            <a:r>
              <a:rPr lang="tr-TR" sz="1600" dirty="0">
                <a:latin typeface="Arial" panose="020B0604020202020204" pitchFamily="34" charset="0"/>
              </a:rPr>
              <a:t> bendin E harfiyle 7 ve 13 ve 14 üncü bentlerde yazılı işler.</a:t>
            </a:r>
          </a:p>
          <a:p>
            <a:r>
              <a:rPr lang="tr-TR" sz="1600" b="1" dirty="0">
                <a:latin typeface="Arial" panose="020B0604020202020204" pitchFamily="34" charset="0"/>
              </a:rPr>
              <a:t>1 </a:t>
            </a:r>
            <a:r>
              <a:rPr lang="tr-TR" sz="1600" b="1" dirty="0" err="1">
                <a:latin typeface="Arial" panose="020B0604020202020204" pitchFamily="34" charset="0"/>
              </a:rPr>
              <a:t>nci</a:t>
            </a:r>
            <a:r>
              <a:rPr lang="tr-TR" sz="1600" b="1" dirty="0">
                <a:latin typeface="Arial" panose="020B0604020202020204" pitchFamily="34" charset="0"/>
              </a:rPr>
              <a:t> bent; -</a:t>
            </a:r>
            <a:r>
              <a:rPr lang="tr-TR" sz="1600" dirty="0">
                <a:latin typeface="Arial" panose="020B0604020202020204" pitchFamily="34" charset="0"/>
              </a:rPr>
              <a:t> Nüfus Kanunu hükümlerine göre:</a:t>
            </a:r>
          </a:p>
          <a:p>
            <a:r>
              <a:rPr lang="tr-TR" sz="1600" dirty="0">
                <a:latin typeface="Arial" panose="020B0604020202020204" pitchFamily="34" charset="0"/>
              </a:rPr>
              <a:t>B-  Hüviyet cüzdanlarını kaybedenlere,</a:t>
            </a:r>
          </a:p>
          <a:p>
            <a:r>
              <a:rPr lang="tr-TR" sz="1600" dirty="0">
                <a:latin typeface="Arial" panose="020B0604020202020204" pitchFamily="34" charset="0"/>
              </a:rPr>
              <a:t>E-  Yer değiştirmelerinin kütüklere kaydı için alakadarlara</a:t>
            </a:r>
          </a:p>
          <a:p>
            <a:r>
              <a:rPr lang="tr-TR" sz="1600" dirty="0">
                <a:latin typeface="Arial" panose="020B0604020202020204" pitchFamily="34" charset="0"/>
              </a:rPr>
              <a:t>F- Sanat, sıfat, mezhep ve eşkal gibi hususların nüfus sicillerine kaydı için talep edenlere, ilmühaber vermek;</a:t>
            </a:r>
          </a:p>
          <a:p>
            <a:r>
              <a:rPr lang="tr-TR" sz="1600" b="1" dirty="0" smtClean="0">
                <a:latin typeface="Arial" panose="020B0604020202020204" pitchFamily="34" charset="0"/>
              </a:rPr>
              <a:t>2 </a:t>
            </a:r>
            <a:r>
              <a:rPr lang="tr-TR" sz="1600" b="1" dirty="0" err="1">
                <a:latin typeface="Arial" panose="020B0604020202020204" pitchFamily="34" charset="0"/>
              </a:rPr>
              <a:t>nci</a:t>
            </a:r>
            <a:r>
              <a:rPr lang="tr-TR" sz="1600" b="1" dirty="0">
                <a:latin typeface="Arial" panose="020B0604020202020204" pitchFamily="34" charset="0"/>
              </a:rPr>
              <a:t> bent; </a:t>
            </a:r>
            <a:r>
              <a:rPr lang="tr-TR" sz="1600" dirty="0">
                <a:latin typeface="Arial" panose="020B0604020202020204" pitchFamily="34" charset="0"/>
              </a:rPr>
              <a:t>1111 numaralı Askerlik Kanunu hükümlerine tevfikan : </a:t>
            </a:r>
          </a:p>
          <a:p>
            <a:r>
              <a:rPr lang="tr-TR" sz="1600" dirty="0">
                <a:latin typeface="Arial" panose="020B0604020202020204" pitchFamily="34" charset="0"/>
              </a:rPr>
              <a:t>E- Askerlik çağında olanlardan 15 günden fazla bir müddetle şubesinin bulunduğu mevkiden harice çıkmak isteyenlere verecekleri haberi kaydetmek ve şubelerine </a:t>
            </a:r>
            <a:r>
              <a:rPr lang="tr-TR" sz="1600" dirty="0" smtClean="0">
                <a:latin typeface="Arial" panose="020B0604020202020204" pitchFamily="34" charset="0"/>
              </a:rPr>
              <a:t>bildirmek;</a:t>
            </a:r>
          </a:p>
          <a:p>
            <a:r>
              <a:rPr lang="tr-TR" sz="1600" b="1" dirty="0" smtClean="0">
                <a:latin typeface="Arial" panose="020B0604020202020204" pitchFamily="34" charset="0"/>
              </a:rPr>
              <a:t>7 </a:t>
            </a:r>
            <a:r>
              <a:rPr lang="tr-TR" sz="1600" b="1" dirty="0" err="1">
                <a:latin typeface="Arial" panose="020B0604020202020204" pitchFamily="34" charset="0"/>
              </a:rPr>
              <a:t>nci</a:t>
            </a:r>
            <a:r>
              <a:rPr lang="tr-TR" sz="1600" b="1" dirty="0">
                <a:latin typeface="Arial" panose="020B0604020202020204" pitchFamily="34" charset="0"/>
              </a:rPr>
              <a:t> bent;</a:t>
            </a:r>
            <a:r>
              <a:rPr lang="tr-TR" sz="1600" dirty="0">
                <a:latin typeface="Arial" panose="020B0604020202020204" pitchFamily="34" charset="0"/>
              </a:rPr>
              <a:t> 797 numaralı Veraset ve İntikal Vergisi Kanunu hükümlerine göre: mahallede her geçen ay içindeki ölüm vakalarını ertesi ayın on beşine kadar varidat dairelerine yazı ile bildirmek;</a:t>
            </a:r>
          </a:p>
          <a:p>
            <a:pPr marL="342900" indent="-342900">
              <a:buAutoNum type="arabicPlain" startAt="13"/>
            </a:pPr>
            <a:r>
              <a:rPr lang="tr-TR" sz="1600" b="1" dirty="0" err="1" smtClean="0">
                <a:latin typeface="Arial" panose="020B0604020202020204" pitchFamily="34" charset="0"/>
              </a:rPr>
              <a:t>ncü</a:t>
            </a:r>
            <a:r>
              <a:rPr lang="tr-TR" sz="1600" b="1" dirty="0" smtClean="0">
                <a:latin typeface="Arial" panose="020B0604020202020204" pitchFamily="34" charset="0"/>
              </a:rPr>
              <a:t> </a:t>
            </a:r>
            <a:r>
              <a:rPr lang="tr-TR" sz="1600" b="1" dirty="0">
                <a:latin typeface="Arial" panose="020B0604020202020204" pitchFamily="34" charset="0"/>
              </a:rPr>
              <a:t>bent; </a:t>
            </a:r>
            <a:r>
              <a:rPr lang="tr-TR" sz="1600" dirty="0">
                <a:latin typeface="Arial" panose="020B0604020202020204" pitchFamily="34" charset="0"/>
              </a:rPr>
              <a:t>Mahalleye girdiğini haber aldığı hüviyeti meçhul ve şüpheli şahıslar </a:t>
            </a:r>
            <a:r>
              <a:rPr lang="tr-TR" sz="1600" dirty="0" smtClean="0">
                <a:latin typeface="Arial" panose="020B0604020202020204" pitchFamily="34" charset="0"/>
              </a:rPr>
              <a:t>hakkında</a:t>
            </a:r>
          </a:p>
          <a:p>
            <a:r>
              <a:rPr lang="tr-TR" sz="1600" dirty="0" smtClean="0">
                <a:latin typeface="Arial" panose="020B0604020202020204" pitchFamily="34" charset="0"/>
              </a:rPr>
              <a:t>zabıtaya </a:t>
            </a:r>
            <a:r>
              <a:rPr lang="tr-TR" sz="1600" dirty="0">
                <a:latin typeface="Arial" panose="020B0604020202020204" pitchFamily="34" charset="0"/>
              </a:rPr>
              <a:t>haber </a:t>
            </a:r>
            <a:r>
              <a:rPr lang="tr-TR" sz="1600" dirty="0" smtClean="0">
                <a:latin typeface="Arial" panose="020B0604020202020204" pitchFamily="34" charset="0"/>
              </a:rPr>
              <a:t>vermek;</a:t>
            </a:r>
          </a:p>
          <a:p>
            <a:r>
              <a:rPr lang="tr-TR" sz="1600" b="1" dirty="0" smtClean="0">
                <a:latin typeface="Arial" panose="020B0604020202020204" pitchFamily="34" charset="0"/>
              </a:rPr>
              <a:t>14 </a:t>
            </a:r>
            <a:r>
              <a:rPr lang="tr-TR" sz="1600" b="1" dirty="0" err="1">
                <a:latin typeface="Arial" panose="020B0604020202020204" pitchFamily="34" charset="0"/>
              </a:rPr>
              <a:t>ncü</a:t>
            </a:r>
            <a:r>
              <a:rPr lang="tr-TR" sz="1600" b="1" dirty="0">
                <a:latin typeface="Arial" panose="020B0604020202020204" pitchFamily="34" charset="0"/>
              </a:rPr>
              <a:t> bent;</a:t>
            </a:r>
            <a:r>
              <a:rPr lang="tr-TR" sz="1600" dirty="0">
                <a:latin typeface="Arial" panose="020B0604020202020204" pitchFamily="34" charset="0"/>
              </a:rPr>
              <a:t> İnsan ve hayvanlara arız olan salgın ve bulaşıcı hastalıkların ve nebatata hasar veren haşerelerin zuhurunu haber aldığı gün Hükümete bildirmek</a:t>
            </a:r>
            <a:r>
              <a:rPr lang="tr-TR" sz="1600" dirty="0" smtClean="0">
                <a:latin typeface="Arial" panose="020B0604020202020204" pitchFamily="34" charset="0"/>
              </a:rPr>
              <a:t>;</a:t>
            </a:r>
          </a:p>
          <a:p>
            <a:r>
              <a:rPr lang="tr-TR" sz="1600" b="1" dirty="0"/>
              <a:t>Madde 24 –</a:t>
            </a:r>
            <a:r>
              <a:rPr lang="tr-TR" sz="1600" dirty="0"/>
              <a:t> Şehir ve kasabalarda muhtarlığın ilgasına dair 2295 numaralı kanun ve Memurin Kanununun 47 </a:t>
            </a:r>
            <a:r>
              <a:rPr lang="tr-TR" sz="1600" dirty="0" err="1"/>
              <a:t>nci</a:t>
            </a:r>
            <a:r>
              <a:rPr lang="tr-TR" sz="1600" dirty="0"/>
              <a:t> maddesine bir fıkra eklenmesine dair 960 numaralı kanun ile 1111 numaralı Askerlik ve 2613 numaralı Kadastro ve Tapu Tahriri ve 2644 numaralı Tapu Kanunlarının bu kanunda yazılı muhtarlığa ait vazifeler hakkındaki hükümleri kaldırılmıştır.</a:t>
            </a:r>
            <a:endParaRPr lang="tr-TR" sz="1600" dirty="0">
              <a:latin typeface="Arial" panose="020B0604020202020204" pitchFamily="34" charset="0"/>
            </a:endParaRPr>
          </a:p>
          <a:p>
            <a:pPr algn="just"/>
            <a:endParaRPr lang="tr-TR" sz="1600"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70535158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199431"/>
            <a:ext cx="9144000" cy="5755422"/>
          </a:xfrm>
          <a:prstGeom prst="rect">
            <a:avLst/>
          </a:prstGeom>
        </p:spPr>
        <p:txBody>
          <a:bodyPr wrap="square">
            <a:spAutoFit/>
          </a:bodyPr>
          <a:lstStyle/>
          <a:p>
            <a:endParaRPr lang="tr-TR" sz="1600" b="1" dirty="0">
              <a:solidFill>
                <a:srgbClr val="FF0000"/>
              </a:solidFill>
              <a:latin typeface="Arial" panose="020B0604020202020204" pitchFamily="34" charset="0"/>
            </a:endParaRPr>
          </a:p>
          <a:p>
            <a:pPr algn="just"/>
            <a:r>
              <a:rPr lang="tr-TR" sz="1600" b="1" dirty="0">
                <a:solidFill>
                  <a:srgbClr val="FF0000"/>
                </a:solidFill>
                <a:latin typeface="Arial" panose="020B0604020202020204" pitchFamily="34" charset="0"/>
              </a:rPr>
              <a:t>ŞEHİR VE </a:t>
            </a:r>
            <a:r>
              <a:rPr lang="tr-TR" sz="1600" b="1" dirty="0" smtClean="0">
                <a:solidFill>
                  <a:srgbClr val="FF0000"/>
                </a:solidFill>
                <a:latin typeface="Arial" panose="020B0604020202020204" pitchFamily="34" charset="0"/>
              </a:rPr>
              <a:t>KASABALARDAKİ </a:t>
            </a:r>
            <a:r>
              <a:rPr lang="tr-TR" sz="1600" b="1" dirty="0">
                <a:solidFill>
                  <a:srgbClr val="FF0000"/>
                </a:solidFill>
                <a:latin typeface="Arial" panose="020B0604020202020204" pitchFamily="34" charset="0"/>
              </a:rPr>
              <a:t>MAHALLE MUHTAR </a:t>
            </a:r>
            <a:r>
              <a:rPr lang="tr-TR" sz="1600" b="1" dirty="0" smtClean="0">
                <a:solidFill>
                  <a:srgbClr val="FF0000"/>
                </a:solidFill>
                <a:latin typeface="Arial" panose="020B0604020202020204" pitchFamily="34" charset="0"/>
              </a:rPr>
              <a:t>VE</a:t>
            </a:r>
            <a:r>
              <a:rPr lang="tr-TR" sz="1600" b="1" dirty="0">
                <a:solidFill>
                  <a:srgbClr val="FF0000"/>
                </a:solidFill>
                <a:latin typeface="Arial" panose="020B0604020202020204" pitchFamily="34" charset="0"/>
              </a:rPr>
              <a:t> </a:t>
            </a:r>
            <a:r>
              <a:rPr lang="tr-TR" sz="1600" b="1" dirty="0" smtClean="0">
                <a:solidFill>
                  <a:srgbClr val="FF0000"/>
                </a:solidFill>
                <a:latin typeface="Arial" panose="020B0604020202020204" pitchFamily="34" charset="0"/>
              </a:rPr>
              <a:t>İHTİYAR </a:t>
            </a:r>
            <a:r>
              <a:rPr lang="tr-TR" sz="1600" b="1" dirty="0">
                <a:solidFill>
                  <a:srgbClr val="FF0000"/>
                </a:solidFill>
                <a:latin typeface="Arial" panose="020B0604020202020204" pitchFamily="34" charset="0"/>
              </a:rPr>
              <a:t>KURULLARI </a:t>
            </a:r>
            <a:r>
              <a:rPr lang="tr-TR" sz="1600" b="1" dirty="0" smtClean="0">
                <a:solidFill>
                  <a:srgbClr val="FF0000"/>
                </a:solidFill>
                <a:latin typeface="Arial" panose="020B0604020202020204" pitchFamily="34" charset="0"/>
              </a:rPr>
              <a:t>TÜZÜĞÜ</a:t>
            </a:r>
          </a:p>
          <a:p>
            <a:pPr algn="just"/>
            <a:endParaRPr lang="tr-TR" sz="1600" dirty="0">
              <a:solidFill>
                <a:srgbClr val="FF0000"/>
              </a:solidFill>
              <a:latin typeface="Arial" panose="020B0604020202020204" pitchFamily="34" charset="0"/>
            </a:endParaRPr>
          </a:p>
          <a:p>
            <a:pPr algn="just"/>
            <a:r>
              <a:rPr lang="tr-TR" sz="1600" b="1" dirty="0" smtClean="0">
                <a:latin typeface="Arial" panose="020B0604020202020204" pitchFamily="34" charset="0"/>
              </a:rPr>
              <a:t>Madde </a:t>
            </a:r>
            <a:r>
              <a:rPr lang="tr-TR" sz="1600" b="1" dirty="0">
                <a:latin typeface="Arial" panose="020B0604020202020204" pitchFamily="34" charset="0"/>
              </a:rPr>
              <a:t>1 – </a:t>
            </a:r>
            <a:r>
              <a:rPr lang="tr-TR" sz="1600" dirty="0">
                <a:latin typeface="Arial" panose="020B0604020202020204" pitchFamily="34" charset="0"/>
              </a:rPr>
              <a:t>Şehir ve kasabalarda mahalle muhtar ve ihtiyar kurullarının ne yolda seçilecekleri ve görevlerini nasıl yapacakları aşağıdaki maddelerde gösterilmiştir. </a:t>
            </a:r>
          </a:p>
          <a:p>
            <a:pPr algn="just"/>
            <a:r>
              <a:rPr lang="tr-TR" sz="1600" dirty="0">
                <a:latin typeface="Arial" panose="020B0604020202020204" pitchFamily="34" charset="0"/>
              </a:rPr>
              <a:t> </a:t>
            </a:r>
          </a:p>
          <a:p>
            <a:pPr algn="just"/>
            <a:r>
              <a:rPr lang="tr-TR" sz="1600" b="1" dirty="0">
                <a:latin typeface="Arial" panose="020B0604020202020204" pitchFamily="34" charset="0"/>
              </a:rPr>
              <a:t>Madde 2 – </a:t>
            </a:r>
            <a:r>
              <a:rPr lang="tr-TR" sz="1600" dirty="0">
                <a:latin typeface="Arial" panose="020B0604020202020204" pitchFamily="34" charset="0"/>
              </a:rPr>
              <a:t>Şehir ve kasabalarda kurulu bulunan ve Belediye Kanununun (8)inci maddesine göre belediye meclisinin ve o yer idare kurulunun kararı ve valinin onaması ile yeniden kurulacak olan mahallelerde bir muhtar ve muhtarın başkanlığında bir ihtiyar kurulu bulunur. </a:t>
            </a:r>
            <a:endParaRPr lang="tr-TR" sz="1600" dirty="0" smtClean="0">
              <a:latin typeface="Arial" panose="020B0604020202020204" pitchFamily="34" charset="0"/>
            </a:endParaRPr>
          </a:p>
          <a:p>
            <a:pPr algn="just"/>
            <a:endParaRPr lang="tr-TR" sz="1600" dirty="0">
              <a:latin typeface="Arial" panose="020B0604020202020204" pitchFamily="34" charset="0"/>
            </a:endParaRPr>
          </a:p>
          <a:p>
            <a:pPr algn="just"/>
            <a:r>
              <a:rPr lang="tr-TR" sz="1600" b="1" dirty="0">
                <a:latin typeface="Arial" panose="020B0604020202020204" pitchFamily="34" charset="0"/>
              </a:rPr>
              <a:t>Madde 3 – </a:t>
            </a:r>
            <a:r>
              <a:rPr lang="tr-TR" sz="1600" dirty="0">
                <a:latin typeface="Arial" panose="020B0604020202020204" pitchFamily="34" charset="0"/>
              </a:rPr>
              <a:t>Yapılacak işler bakımından bir kaç mahallenin bir muhtar ve ihtiyar kuruluna bağlanması veya bir mahallede birden fazla muhtar ve ihtiyar kurulu bulunması o kısımda oturan belediye seçmenlerinin çokluğu tarafından imzalı bir mazbata ile veya yerin en büyük mülkiye memurluğunca görülecek idari lüzum üzerine belediye meclisinin kararına ve o yerin en büyük mülkiye memurunun onamasına bağlıdır. </a:t>
            </a:r>
          </a:p>
          <a:p>
            <a:pPr algn="just"/>
            <a:r>
              <a:rPr lang="tr-TR" sz="1600" dirty="0" smtClean="0">
                <a:latin typeface="Arial" panose="020B0604020202020204" pitchFamily="34" charset="0"/>
              </a:rPr>
              <a:t>	Bu </a:t>
            </a:r>
            <a:r>
              <a:rPr lang="tr-TR" sz="1600" dirty="0">
                <a:latin typeface="Arial" panose="020B0604020202020204" pitchFamily="34" charset="0"/>
              </a:rPr>
              <a:t>suretle mahallelerin birleştirilmesinde, muhtarlığa bağlanacak ev sayısının (1000) den fazla olmaması ve bir mahallede birden fazla muhtar bulundurulması halinde de bir muhtara verilecek ev sayısının (300) den az olmaması göz önünde tutulur. </a:t>
            </a:r>
          </a:p>
          <a:p>
            <a:pPr algn="just"/>
            <a:r>
              <a:rPr lang="tr-TR" sz="1600" dirty="0">
                <a:latin typeface="Arial" panose="020B0604020202020204" pitchFamily="34" charset="0"/>
              </a:rPr>
              <a:t>Apartmanlarda bir ailenin oturduğu her daire bu işte bir ev sayılır. Bir mahallede birden fazla muhtar ve ihtiyar kurulu bulunursa bunlara birer sıra numarası verilir. </a:t>
            </a:r>
          </a:p>
          <a:p>
            <a:pPr algn="just"/>
            <a:endParaRPr lang="tr-TR" sz="1600" dirty="0">
              <a:latin typeface="Arial" panose="020B0604020202020204" pitchFamily="34" charset="0"/>
            </a:endParaRPr>
          </a:p>
          <a:p>
            <a:pPr algn="just"/>
            <a:r>
              <a:rPr lang="tr-TR" sz="1600" b="1" dirty="0">
                <a:latin typeface="Arial" panose="020B0604020202020204" pitchFamily="34" charset="0"/>
              </a:rPr>
              <a:t> </a:t>
            </a:r>
            <a:endParaRPr lang="tr-TR" sz="1600" dirty="0">
              <a:latin typeface="Arial" panose="020B0604020202020204" pitchFamily="34" charset="0"/>
            </a:endParaRPr>
          </a:p>
          <a:p>
            <a:pPr algn="just"/>
            <a:endParaRPr lang="tr-TR" sz="1600"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1558612394"/>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189492"/>
            <a:ext cx="9144000" cy="5262979"/>
          </a:xfrm>
          <a:prstGeom prst="rect">
            <a:avLst/>
          </a:prstGeom>
        </p:spPr>
        <p:txBody>
          <a:bodyPr wrap="square">
            <a:spAutoFit/>
          </a:bodyPr>
          <a:lstStyle/>
          <a:p>
            <a:endParaRPr lang="tr-TR" sz="1600" b="1" dirty="0">
              <a:solidFill>
                <a:srgbClr val="FF0000"/>
              </a:solidFill>
              <a:latin typeface="Arial" panose="020B0604020202020204" pitchFamily="34" charset="0"/>
            </a:endParaRPr>
          </a:p>
          <a:p>
            <a:pPr algn="just"/>
            <a:r>
              <a:rPr lang="tr-TR" sz="1600" b="1" dirty="0">
                <a:solidFill>
                  <a:srgbClr val="FF0000"/>
                </a:solidFill>
                <a:latin typeface="Arial" panose="020B0604020202020204" pitchFamily="34" charset="0"/>
              </a:rPr>
              <a:t>ŞEHİR VE </a:t>
            </a:r>
            <a:r>
              <a:rPr lang="tr-TR" sz="1600" b="1" dirty="0" smtClean="0">
                <a:solidFill>
                  <a:srgbClr val="FF0000"/>
                </a:solidFill>
                <a:latin typeface="Arial" panose="020B0604020202020204" pitchFamily="34" charset="0"/>
              </a:rPr>
              <a:t>KASABALARDAKİ </a:t>
            </a:r>
            <a:r>
              <a:rPr lang="tr-TR" sz="1600" b="1" dirty="0">
                <a:solidFill>
                  <a:srgbClr val="FF0000"/>
                </a:solidFill>
                <a:latin typeface="Arial" panose="020B0604020202020204" pitchFamily="34" charset="0"/>
              </a:rPr>
              <a:t>MAHALLE MUHTAR </a:t>
            </a:r>
            <a:r>
              <a:rPr lang="tr-TR" sz="1600" b="1" dirty="0" smtClean="0">
                <a:solidFill>
                  <a:srgbClr val="FF0000"/>
                </a:solidFill>
                <a:latin typeface="Arial" panose="020B0604020202020204" pitchFamily="34" charset="0"/>
              </a:rPr>
              <a:t>VE</a:t>
            </a:r>
            <a:r>
              <a:rPr lang="tr-TR" sz="1600" b="1" dirty="0">
                <a:solidFill>
                  <a:srgbClr val="FF0000"/>
                </a:solidFill>
                <a:latin typeface="Arial" panose="020B0604020202020204" pitchFamily="34" charset="0"/>
              </a:rPr>
              <a:t> </a:t>
            </a:r>
            <a:r>
              <a:rPr lang="tr-TR" sz="1600" b="1" dirty="0" smtClean="0">
                <a:solidFill>
                  <a:srgbClr val="FF0000"/>
                </a:solidFill>
                <a:latin typeface="Arial" panose="020B0604020202020204" pitchFamily="34" charset="0"/>
              </a:rPr>
              <a:t>İHTİYAR </a:t>
            </a:r>
            <a:r>
              <a:rPr lang="tr-TR" sz="1600" b="1" dirty="0">
                <a:solidFill>
                  <a:srgbClr val="FF0000"/>
                </a:solidFill>
                <a:latin typeface="Arial" panose="020B0604020202020204" pitchFamily="34" charset="0"/>
              </a:rPr>
              <a:t>KURULLARI </a:t>
            </a:r>
            <a:r>
              <a:rPr lang="tr-TR" sz="1600" b="1" dirty="0" smtClean="0">
                <a:solidFill>
                  <a:srgbClr val="FF0000"/>
                </a:solidFill>
                <a:latin typeface="Arial" panose="020B0604020202020204" pitchFamily="34" charset="0"/>
              </a:rPr>
              <a:t>TÜZÜĞÜ</a:t>
            </a:r>
          </a:p>
          <a:p>
            <a:pPr algn="just"/>
            <a:endParaRPr lang="tr-TR" sz="1600" dirty="0">
              <a:solidFill>
                <a:srgbClr val="FF0000"/>
              </a:solidFill>
              <a:latin typeface="Arial" panose="020B0604020202020204" pitchFamily="34" charset="0"/>
            </a:endParaRPr>
          </a:p>
          <a:p>
            <a:pPr algn="just"/>
            <a:r>
              <a:rPr lang="tr-TR" sz="1600" b="1" dirty="0" smtClean="0">
                <a:latin typeface="Arial" panose="020B0604020202020204" pitchFamily="34" charset="0"/>
              </a:rPr>
              <a:t>Madde </a:t>
            </a:r>
            <a:r>
              <a:rPr lang="tr-TR" sz="1600" b="1" dirty="0">
                <a:latin typeface="Arial" panose="020B0604020202020204" pitchFamily="34" charset="0"/>
              </a:rPr>
              <a:t>4 – </a:t>
            </a:r>
            <a:r>
              <a:rPr lang="tr-TR" sz="1600" dirty="0">
                <a:latin typeface="Arial" panose="020B0604020202020204" pitchFamily="34" charset="0"/>
              </a:rPr>
              <a:t>Mahalle muhtar ve ihtiyar kurulu, bir muhtar ile dört üyeden kurulur, kurulun dört yedek üyesi vardır. </a:t>
            </a:r>
          </a:p>
          <a:p>
            <a:pPr algn="just"/>
            <a:r>
              <a:rPr lang="tr-TR" sz="1600" b="1" dirty="0" smtClean="0">
                <a:latin typeface="Arial" panose="020B0604020202020204" pitchFamily="34" charset="0"/>
              </a:rPr>
              <a:t>Madde </a:t>
            </a:r>
            <a:r>
              <a:rPr lang="tr-TR" sz="1600" b="1" dirty="0">
                <a:latin typeface="Arial" panose="020B0604020202020204" pitchFamily="34" charset="0"/>
              </a:rPr>
              <a:t>5 – </a:t>
            </a:r>
            <a:r>
              <a:rPr lang="tr-TR" sz="1600" dirty="0">
                <a:latin typeface="Arial" panose="020B0604020202020204" pitchFamily="34" charset="0"/>
              </a:rPr>
              <a:t>Mahalle muhtar ve ihtiyar kurulu ile bunların yedek üyeleri mahalle halkı tarafından seçilir. Bu seçim her dört yıllık bir dönem sonunda yenilenir. </a:t>
            </a:r>
          </a:p>
          <a:p>
            <a:pPr algn="just"/>
            <a:r>
              <a:rPr lang="tr-TR" sz="1600" b="1" dirty="0" smtClean="0">
                <a:latin typeface="Arial" panose="020B0604020202020204" pitchFamily="34" charset="0"/>
              </a:rPr>
              <a:t>Madde </a:t>
            </a:r>
            <a:r>
              <a:rPr lang="tr-TR" sz="1600" b="1" dirty="0">
                <a:latin typeface="Arial" panose="020B0604020202020204" pitchFamily="34" charset="0"/>
              </a:rPr>
              <a:t>6 – </a:t>
            </a:r>
            <a:r>
              <a:rPr lang="tr-TR" sz="1600" dirty="0">
                <a:latin typeface="Arial" panose="020B0604020202020204" pitchFamily="34" charset="0"/>
              </a:rPr>
              <a:t>Bir seçim dönemi içinde </a:t>
            </a:r>
            <a:r>
              <a:rPr lang="tr-TR" sz="1600" dirty="0" smtClean="0">
                <a:latin typeface="Arial" panose="020B0604020202020204" pitchFamily="34" charset="0"/>
              </a:rPr>
              <a:t>her </a:t>
            </a:r>
            <a:r>
              <a:rPr lang="tr-TR" sz="1600" dirty="0">
                <a:latin typeface="Arial" panose="020B0604020202020204" pitchFamily="34" charset="0"/>
              </a:rPr>
              <a:t>hangi bir sebeple olursa olsun seçimin yenilenmesi halinde yeni muhtar ve ihtiyar kurulu üyelerinin görevi o dönem sonunda biter.</a:t>
            </a:r>
          </a:p>
          <a:p>
            <a:pPr algn="just"/>
            <a:r>
              <a:rPr lang="tr-TR" sz="1600" b="1" dirty="0" smtClean="0">
                <a:latin typeface="Arial" panose="020B0604020202020204" pitchFamily="34" charset="0"/>
              </a:rPr>
              <a:t>Madde </a:t>
            </a:r>
            <a:r>
              <a:rPr lang="tr-TR" sz="1600" b="1" dirty="0">
                <a:latin typeface="Arial" panose="020B0604020202020204" pitchFamily="34" charset="0"/>
              </a:rPr>
              <a:t>9 – </a:t>
            </a:r>
            <a:r>
              <a:rPr lang="tr-TR" sz="1600" dirty="0">
                <a:latin typeface="Arial" panose="020B0604020202020204" pitchFamily="34" charset="0"/>
              </a:rPr>
              <a:t>Subaylar, erat, askeri memurlar ve polisler mahalle muhtar ve ihtiyar kurulu seçimlerinde oya katılamazlar. </a:t>
            </a:r>
            <a:endParaRPr lang="tr-TR" sz="1600" dirty="0" smtClean="0">
              <a:latin typeface="Arial" panose="020B0604020202020204" pitchFamily="34" charset="0"/>
            </a:endParaRPr>
          </a:p>
          <a:p>
            <a:pPr algn="just"/>
            <a:r>
              <a:rPr lang="tr-TR" sz="1600" b="1" dirty="0" smtClean="0">
                <a:latin typeface="Arial" panose="020B0604020202020204" pitchFamily="34" charset="0"/>
              </a:rPr>
              <a:t>Madde </a:t>
            </a:r>
            <a:r>
              <a:rPr lang="tr-TR" sz="1600" b="1" dirty="0">
                <a:latin typeface="Arial" panose="020B0604020202020204" pitchFamily="34" charset="0"/>
              </a:rPr>
              <a:t>10 – </a:t>
            </a:r>
            <a:r>
              <a:rPr lang="tr-TR" sz="1600" dirty="0">
                <a:latin typeface="Arial" panose="020B0604020202020204" pitchFamily="34" charset="0"/>
              </a:rPr>
              <a:t>Mahalle muhtarlığına ve ihtiyar kurulu üyeliğine seçilmek için: </a:t>
            </a:r>
          </a:p>
          <a:p>
            <a:pPr algn="just"/>
            <a:r>
              <a:rPr lang="tr-TR" sz="1600" dirty="0">
                <a:latin typeface="Arial" panose="020B0604020202020204" pitchFamily="34" charset="0"/>
              </a:rPr>
              <a:t>1 – Türk olmak, </a:t>
            </a:r>
          </a:p>
          <a:p>
            <a:pPr algn="just"/>
            <a:r>
              <a:rPr lang="tr-TR" sz="1600" dirty="0">
                <a:latin typeface="Arial" panose="020B0604020202020204" pitchFamily="34" charset="0"/>
              </a:rPr>
              <a:t>2 – Seçim başlamadan önce en aşağı bir yıldan beri  o mahallede oturmakta bulunmuş olmak, </a:t>
            </a:r>
          </a:p>
          <a:p>
            <a:pPr algn="just"/>
            <a:r>
              <a:rPr lang="tr-TR" sz="1600" dirty="0">
                <a:latin typeface="Arial" panose="020B0604020202020204" pitchFamily="34" charset="0"/>
              </a:rPr>
              <a:t>3 – (25) yaşını bitirmiş olmak, </a:t>
            </a:r>
          </a:p>
          <a:p>
            <a:pPr algn="just"/>
            <a:r>
              <a:rPr lang="tr-TR" sz="1600" dirty="0">
                <a:latin typeface="Arial" panose="020B0604020202020204" pitchFamily="34" charset="0"/>
              </a:rPr>
              <a:t>4 – Hırsızlık, kaçakçılık, dolandırıcılık, sahtecilik ve sahte kağıtları bilerek kullanmak, inancı kötüye kullanmak gibi yüz kızartıcı suçlardan biriyle veya ağır hapis cezasıyla hükümlü veya kamu hizmetlerinden yasaklı olmamak, </a:t>
            </a:r>
          </a:p>
          <a:p>
            <a:pPr algn="just"/>
            <a:r>
              <a:rPr lang="tr-TR" sz="1600" dirty="0">
                <a:latin typeface="Arial" panose="020B0604020202020204" pitchFamily="34" charset="0"/>
              </a:rPr>
              <a:t>5 – Türkçe okur yazar olmak, </a:t>
            </a:r>
          </a:p>
          <a:p>
            <a:pPr algn="just"/>
            <a:r>
              <a:rPr lang="tr-TR" sz="1600" dirty="0">
                <a:latin typeface="Arial" panose="020B0604020202020204" pitchFamily="34" charset="0"/>
              </a:rPr>
              <a:t>şarttır. </a:t>
            </a:r>
          </a:p>
          <a:p>
            <a:pPr algn="just"/>
            <a:endParaRPr lang="tr-TR" sz="1600"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1653882571"/>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080159"/>
            <a:ext cx="9144000" cy="5509200"/>
          </a:xfrm>
          <a:prstGeom prst="rect">
            <a:avLst/>
          </a:prstGeom>
        </p:spPr>
        <p:txBody>
          <a:bodyPr wrap="square">
            <a:spAutoFit/>
          </a:bodyPr>
          <a:lstStyle/>
          <a:p>
            <a:endParaRPr lang="tr-TR" sz="1600" b="1" dirty="0">
              <a:solidFill>
                <a:srgbClr val="FF0000"/>
              </a:solidFill>
              <a:latin typeface="Arial" panose="020B0604020202020204" pitchFamily="34" charset="0"/>
            </a:endParaRPr>
          </a:p>
          <a:p>
            <a:pPr algn="just"/>
            <a:r>
              <a:rPr lang="tr-TR" sz="1600" b="1" dirty="0">
                <a:solidFill>
                  <a:srgbClr val="FF0000"/>
                </a:solidFill>
                <a:latin typeface="Arial" panose="020B0604020202020204" pitchFamily="34" charset="0"/>
              </a:rPr>
              <a:t>ŞEHİR VE </a:t>
            </a:r>
            <a:r>
              <a:rPr lang="tr-TR" sz="1600" b="1" dirty="0" smtClean="0">
                <a:solidFill>
                  <a:srgbClr val="FF0000"/>
                </a:solidFill>
                <a:latin typeface="Arial" panose="020B0604020202020204" pitchFamily="34" charset="0"/>
              </a:rPr>
              <a:t>KASABALARDAKİ </a:t>
            </a:r>
            <a:r>
              <a:rPr lang="tr-TR" sz="1600" b="1" dirty="0">
                <a:solidFill>
                  <a:srgbClr val="FF0000"/>
                </a:solidFill>
                <a:latin typeface="Arial" panose="020B0604020202020204" pitchFamily="34" charset="0"/>
              </a:rPr>
              <a:t>MAHALLE MUHTAR </a:t>
            </a:r>
            <a:r>
              <a:rPr lang="tr-TR" sz="1600" b="1" dirty="0" smtClean="0">
                <a:solidFill>
                  <a:srgbClr val="FF0000"/>
                </a:solidFill>
                <a:latin typeface="Arial" panose="020B0604020202020204" pitchFamily="34" charset="0"/>
              </a:rPr>
              <a:t>VE</a:t>
            </a:r>
            <a:r>
              <a:rPr lang="tr-TR" sz="1600" b="1" dirty="0">
                <a:solidFill>
                  <a:srgbClr val="FF0000"/>
                </a:solidFill>
                <a:latin typeface="Arial" panose="020B0604020202020204" pitchFamily="34" charset="0"/>
              </a:rPr>
              <a:t> </a:t>
            </a:r>
            <a:r>
              <a:rPr lang="tr-TR" sz="1600" b="1" dirty="0" smtClean="0">
                <a:solidFill>
                  <a:srgbClr val="FF0000"/>
                </a:solidFill>
                <a:latin typeface="Arial" panose="020B0604020202020204" pitchFamily="34" charset="0"/>
              </a:rPr>
              <a:t>İHTİYAR </a:t>
            </a:r>
            <a:r>
              <a:rPr lang="tr-TR" sz="1600" b="1" dirty="0">
                <a:solidFill>
                  <a:srgbClr val="FF0000"/>
                </a:solidFill>
                <a:latin typeface="Arial" panose="020B0604020202020204" pitchFamily="34" charset="0"/>
              </a:rPr>
              <a:t>KURULLARI </a:t>
            </a:r>
            <a:r>
              <a:rPr lang="tr-TR" sz="1600" b="1" dirty="0" smtClean="0">
                <a:solidFill>
                  <a:srgbClr val="FF0000"/>
                </a:solidFill>
                <a:latin typeface="Arial" panose="020B0604020202020204" pitchFamily="34" charset="0"/>
              </a:rPr>
              <a:t>TÜZÜĞÜ</a:t>
            </a:r>
          </a:p>
          <a:p>
            <a:pPr algn="just"/>
            <a:endParaRPr lang="tr-TR" sz="1600" dirty="0">
              <a:solidFill>
                <a:srgbClr val="FF0000"/>
              </a:solidFill>
              <a:latin typeface="Arial" panose="020B0604020202020204" pitchFamily="34" charset="0"/>
            </a:endParaRPr>
          </a:p>
          <a:p>
            <a:pPr algn="just"/>
            <a:r>
              <a:rPr lang="tr-TR" sz="1600" b="1" dirty="0" smtClean="0">
                <a:latin typeface="Arial" panose="020B0604020202020204" pitchFamily="34" charset="0"/>
              </a:rPr>
              <a:t>Madde </a:t>
            </a:r>
            <a:r>
              <a:rPr lang="tr-TR" sz="1600" b="1" dirty="0">
                <a:latin typeface="Arial" panose="020B0604020202020204" pitchFamily="34" charset="0"/>
              </a:rPr>
              <a:t>11 – </a:t>
            </a:r>
            <a:r>
              <a:rPr lang="tr-TR" sz="1600" dirty="0">
                <a:latin typeface="Arial" panose="020B0604020202020204" pitchFamily="34" charset="0"/>
              </a:rPr>
              <a:t>Milletvekilleri, İl Umumi Meclisi üyeleri, subaylar, erat, askeri memurlar, yargıçlar, genel, özel ve katma bütçelerle idare edilen daire ve kurumlardan aylık alan memurlar, mahalle muhtar ve ihtiyar kurulu üyeliğine seçilemezler. </a:t>
            </a:r>
          </a:p>
          <a:p>
            <a:pPr algn="just"/>
            <a:r>
              <a:rPr lang="tr-TR" sz="1600" b="1" dirty="0" smtClean="0">
                <a:latin typeface="Arial" panose="020B0604020202020204" pitchFamily="34" charset="0"/>
              </a:rPr>
              <a:t>Madde </a:t>
            </a:r>
            <a:r>
              <a:rPr lang="tr-TR" sz="1600" b="1" dirty="0">
                <a:latin typeface="Arial" panose="020B0604020202020204" pitchFamily="34" charset="0"/>
              </a:rPr>
              <a:t>12 – </a:t>
            </a:r>
            <a:r>
              <a:rPr lang="tr-TR" sz="1600" dirty="0">
                <a:latin typeface="Arial" panose="020B0604020202020204" pitchFamily="34" charset="0"/>
              </a:rPr>
              <a:t>Muhtar ve üye olmak için gereken ve (10) uncu maddede yazılı olan şartlardan her hangi birine bozukluk gelir veya (11) inci maddedeki durumlardan her hangi biri gerçekleşirse muhtarlık ve üyelik sıfatı kalkar.  </a:t>
            </a:r>
          </a:p>
          <a:p>
            <a:pPr algn="just"/>
            <a:r>
              <a:rPr lang="tr-TR" sz="1600" dirty="0">
                <a:latin typeface="Arial" panose="020B0604020202020204" pitchFamily="34" charset="0"/>
              </a:rPr>
              <a:t>Muhtar ve ihtiyar kurulu üyelerinin talim ve manevra maksadıyla 45 günden fazla silah altına alınmaları halinde de </a:t>
            </a:r>
            <a:r>
              <a:rPr lang="tr-TR" sz="1600" dirty="0" smtClean="0">
                <a:latin typeface="Arial" panose="020B0604020202020204" pitchFamily="34" charset="0"/>
              </a:rPr>
              <a:t>yukarı ki </a:t>
            </a:r>
            <a:r>
              <a:rPr lang="tr-TR" sz="1600" dirty="0">
                <a:latin typeface="Arial" panose="020B0604020202020204" pitchFamily="34" charset="0"/>
              </a:rPr>
              <a:t>hüküm uygulanır. Ancak bu sıfatın kalktığına ve üyelerden birinin çekilmesinin kabulüne veya vazifeye devamsızlık sonucu bir üyenin çekilmiş sayılmasına, seçimi onamağa yetkili bulunan makamlarca karar verilir. </a:t>
            </a:r>
            <a:endParaRPr lang="tr-TR" sz="1600" dirty="0" smtClean="0">
              <a:latin typeface="Arial" panose="020B0604020202020204" pitchFamily="34" charset="0"/>
            </a:endParaRPr>
          </a:p>
          <a:p>
            <a:pPr algn="just"/>
            <a:r>
              <a:rPr lang="tr-TR" sz="1600" b="1" dirty="0" smtClean="0">
                <a:latin typeface="Arial" panose="020B0604020202020204" pitchFamily="34" charset="0"/>
              </a:rPr>
              <a:t>Madde </a:t>
            </a:r>
            <a:r>
              <a:rPr lang="tr-TR" sz="1600" b="1" dirty="0">
                <a:latin typeface="Arial" panose="020B0604020202020204" pitchFamily="34" charset="0"/>
              </a:rPr>
              <a:t>13 – </a:t>
            </a:r>
            <a:r>
              <a:rPr lang="tr-TR" sz="1600" dirty="0">
                <a:latin typeface="Arial" panose="020B0604020202020204" pitchFamily="34" charset="0"/>
              </a:rPr>
              <a:t>Ana, baba, büyük ana, büyük baba, evlat, kardeş, kaynana, kayınbaba, büyük kaynana, büyük kayınbaba, damat, gelin, enişte, kayınbirader, baldız ve görümceler mahalle muhtar ve ihtiyar kurulunda birleşemezler. </a:t>
            </a:r>
          </a:p>
          <a:p>
            <a:pPr algn="just"/>
            <a:r>
              <a:rPr lang="tr-TR" sz="1600" dirty="0">
                <a:latin typeface="Arial" panose="020B0604020202020204" pitchFamily="34" charset="0"/>
              </a:rPr>
              <a:t>Birleşmeye engel derecedeki hısımlık muhtarla ihtiyar kurulu üyelerinden birisi arasında olursa üye olanın yerine en çok oy almış bulunan yedek üye getirilir. </a:t>
            </a:r>
          </a:p>
          <a:p>
            <a:pPr algn="just"/>
            <a:r>
              <a:rPr lang="tr-TR" sz="1600" dirty="0">
                <a:latin typeface="Arial" panose="020B0604020202020204" pitchFamily="34" charset="0"/>
              </a:rPr>
              <a:t>İhtiyar kurulunda birleşmesi yasak olanlar seçilmiş ise en çok oy kazanmış olan, bu da eşit ise evli olan ve evlilerden yaşı büyük olan ve bu da eşit ise çocuğu çok olan üyelik sıfatını alır. Çocuk sayısının da eşitliği halinde kimin alınacağı ad çekme ile belirtilir. </a:t>
            </a:r>
          </a:p>
          <a:p>
            <a:pPr algn="just"/>
            <a:r>
              <a:rPr lang="tr-TR" sz="1600" dirty="0">
                <a:latin typeface="Arial" panose="020B0604020202020204" pitchFamily="34" charset="0"/>
              </a:rPr>
              <a:t>Seçimden sonra dünür olanlar da </a:t>
            </a:r>
            <a:r>
              <a:rPr lang="tr-TR" sz="1600" dirty="0" smtClean="0">
                <a:latin typeface="Arial" panose="020B0604020202020204" pitchFamily="34" charset="0"/>
              </a:rPr>
              <a:t>yukarı ki </a:t>
            </a:r>
            <a:r>
              <a:rPr lang="tr-TR" sz="1600" dirty="0">
                <a:latin typeface="Arial" panose="020B0604020202020204" pitchFamily="34" charset="0"/>
              </a:rPr>
              <a:t>hükümlere bağlıdır. </a:t>
            </a: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4076706970"/>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189490"/>
            <a:ext cx="9144000" cy="5478423"/>
          </a:xfrm>
          <a:prstGeom prst="rect">
            <a:avLst/>
          </a:prstGeom>
        </p:spPr>
        <p:txBody>
          <a:bodyPr wrap="square">
            <a:spAutoFit/>
          </a:bodyPr>
          <a:lstStyle/>
          <a:p>
            <a:endParaRPr lang="tr-TR" sz="1600" b="1" dirty="0">
              <a:solidFill>
                <a:srgbClr val="FF0000"/>
              </a:solidFill>
              <a:latin typeface="Arial" panose="020B0604020202020204" pitchFamily="34" charset="0"/>
            </a:endParaRPr>
          </a:p>
          <a:p>
            <a:pPr algn="just"/>
            <a:r>
              <a:rPr lang="tr-TR" b="1" dirty="0">
                <a:solidFill>
                  <a:srgbClr val="FF0000"/>
                </a:solidFill>
                <a:latin typeface="Arial" panose="020B0604020202020204" pitchFamily="34" charset="0"/>
              </a:rPr>
              <a:t>ŞEHİR VE </a:t>
            </a:r>
            <a:r>
              <a:rPr lang="tr-TR" b="1" dirty="0" smtClean="0">
                <a:solidFill>
                  <a:srgbClr val="FF0000"/>
                </a:solidFill>
                <a:latin typeface="Arial" panose="020B0604020202020204" pitchFamily="34" charset="0"/>
              </a:rPr>
              <a:t>KASABALARDAKİ </a:t>
            </a:r>
            <a:r>
              <a:rPr lang="tr-TR" b="1" dirty="0">
                <a:solidFill>
                  <a:srgbClr val="FF0000"/>
                </a:solidFill>
                <a:latin typeface="Arial" panose="020B0604020202020204" pitchFamily="34" charset="0"/>
              </a:rPr>
              <a:t>MAHALLE MUHTAR </a:t>
            </a:r>
            <a:r>
              <a:rPr lang="tr-TR" b="1" dirty="0" smtClean="0">
                <a:solidFill>
                  <a:srgbClr val="FF0000"/>
                </a:solidFill>
                <a:latin typeface="Arial" panose="020B0604020202020204" pitchFamily="34" charset="0"/>
              </a:rPr>
              <a:t>VE</a:t>
            </a:r>
            <a:r>
              <a:rPr lang="tr-TR" b="1" dirty="0">
                <a:solidFill>
                  <a:srgbClr val="FF0000"/>
                </a:solidFill>
                <a:latin typeface="Arial" panose="020B0604020202020204" pitchFamily="34" charset="0"/>
              </a:rPr>
              <a:t> </a:t>
            </a:r>
            <a:r>
              <a:rPr lang="tr-TR" b="1" dirty="0" smtClean="0">
                <a:solidFill>
                  <a:srgbClr val="FF0000"/>
                </a:solidFill>
                <a:latin typeface="Arial" panose="020B0604020202020204" pitchFamily="34" charset="0"/>
              </a:rPr>
              <a:t>İHTİYAR </a:t>
            </a:r>
            <a:r>
              <a:rPr lang="tr-TR" b="1" dirty="0">
                <a:solidFill>
                  <a:srgbClr val="FF0000"/>
                </a:solidFill>
                <a:latin typeface="Arial" panose="020B0604020202020204" pitchFamily="34" charset="0"/>
              </a:rPr>
              <a:t>KURULLARI </a:t>
            </a:r>
            <a:r>
              <a:rPr lang="tr-TR" b="1" dirty="0" smtClean="0">
                <a:solidFill>
                  <a:srgbClr val="FF0000"/>
                </a:solidFill>
                <a:latin typeface="Arial" panose="020B0604020202020204" pitchFamily="34" charset="0"/>
              </a:rPr>
              <a:t>TÜZÜĞÜ</a:t>
            </a:r>
          </a:p>
          <a:p>
            <a:pPr algn="just"/>
            <a:endParaRPr lang="tr-TR" dirty="0">
              <a:solidFill>
                <a:srgbClr val="FF0000"/>
              </a:solidFill>
              <a:latin typeface="Arial" panose="020B0604020202020204" pitchFamily="34" charset="0"/>
            </a:endParaRPr>
          </a:p>
          <a:p>
            <a:pPr algn="just"/>
            <a:r>
              <a:rPr lang="tr-TR" b="1" dirty="0" smtClean="0">
                <a:latin typeface="Arial" panose="020B0604020202020204" pitchFamily="34" charset="0"/>
              </a:rPr>
              <a:t>Madde </a:t>
            </a:r>
            <a:r>
              <a:rPr lang="tr-TR" b="1" dirty="0">
                <a:latin typeface="Arial" panose="020B0604020202020204" pitchFamily="34" charset="0"/>
              </a:rPr>
              <a:t>14 – </a:t>
            </a:r>
            <a:r>
              <a:rPr lang="tr-TR" dirty="0">
                <a:latin typeface="Arial" panose="020B0604020202020204" pitchFamily="34" charset="0"/>
              </a:rPr>
              <a:t>Mahalle muhtar ve ihtiyar kurulu seçimi en büyük mülkiye memurunun veya memur edeceği kimsenin gözetimi altında yapılır. </a:t>
            </a:r>
          </a:p>
          <a:p>
            <a:pPr algn="just"/>
            <a:r>
              <a:rPr lang="tr-TR" dirty="0">
                <a:latin typeface="Arial" panose="020B0604020202020204" pitchFamily="34" charset="0"/>
              </a:rPr>
              <a:t> </a:t>
            </a:r>
          </a:p>
          <a:p>
            <a:pPr algn="just"/>
            <a:r>
              <a:rPr lang="tr-TR" b="1" dirty="0">
                <a:latin typeface="Arial" panose="020B0604020202020204" pitchFamily="34" charset="0"/>
              </a:rPr>
              <a:t>Madde 16 – </a:t>
            </a:r>
            <a:r>
              <a:rPr lang="tr-TR" dirty="0">
                <a:latin typeface="Arial" panose="020B0604020202020204" pitchFamily="34" charset="0"/>
              </a:rPr>
              <a:t>Yerin en büyük mülkiye memuru, muhtar ve ihtiyar kurulu seçiminin yapılması için, son belediye seçimine esas olan defterlerden (10) ve (11) inci maddelerde yazılı niteliklerde oldukları yapacağı soruşturma ile anlaşılan her mahalle halkından üçer kişilik birer (seçim komisyonu) kurar ve işi komisyona ayrılan kimselere yazı ile bildirir</a:t>
            </a:r>
            <a:r>
              <a:rPr lang="tr-TR" dirty="0" smtClean="0">
                <a:latin typeface="Arial" panose="020B0604020202020204" pitchFamily="34" charset="0"/>
              </a:rPr>
              <a:t>.</a:t>
            </a:r>
            <a:r>
              <a:rPr lang="tr-TR" b="1" dirty="0">
                <a:latin typeface="Arial" panose="020B0604020202020204" pitchFamily="34" charset="0"/>
              </a:rPr>
              <a:t> </a:t>
            </a:r>
            <a:endParaRPr lang="tr-TR" b="1" dirty="0" smtClean="0">
              <a:latin typeface="Arial" panose="020B0604020202020204" pitchFamily="34" charset="0"/>
            </a:endParaRPr>
          </a:p>
          <a:p>
            <a:pPr algn="just"/>
            <a:endParaRPr lang="tr-TR" b="1" dirty="0">
              <a:latin typeface="Arial" panose="020B0604020202020204" pitchFamily="34" charset="0"/>
            </a:endParaRPr>
          </a:p>
          <a:p>
            <a:pPr algn="just"/>
            <a:r>
              <a:rPr lang="tr-TR" b="1" dirty="0" smtClean="0">
                <a:latin typeface="Arial" panose="020B0604020202020204" pitchFamily="34" charset="0"/>
              </a:rPr>
              <a:t>Madde </a:t>
            </a:r>
            <a:r>
              <a:rPr lang="tr-TR" b="1" dirty="0">
                <a:latin typeface="Arial" panose="020B0604020202020204" pitchFamily="34" charset="0"/>
              </a:rPr>
              <a:t>20 – </a:t>
            </a:r>
            <a:r>
              <a:rPr lang="tr-TR" dirty="0">
                <a:latin typeface="Arial" panose="020B0604020202020204" pitchFamily="34" charset="0"/>
              </a:rPr>
              <a:t>Muhtar ve ihtiyar kurulu üyelikleri seçimi bir arada yapılır. Her seçmen oy pusulasında muhtarlık için bir kişinin ve ihtiyar kurulu üyeliği içinde (8) kişinin adını yazar. Yazmak bilmeyenler güvendikleri kimseye sandık başında yazdırırlar.</a:t>
            </a:r>
          </a:p>
          <a:p>
            <a:endParaRPr lang="tr-TR" sz="1600" dirty="0"/>
          </a:p>
          <a:p>
            <a:pPr algn="just"/>
            <a:endParaRPr lang="tr-TR" sz="1600" dirty="0" smtClean="0">
              <a:latin typeface="Arial" panose="020B0604020202020204" pitchFamily="34" charset="0"/>
            </a:endParaRPr>
          </a:p>
          <a:p>
            <a:pPr algn="just"/>
            <a:r>
              <a:rPr lang="tr-TR" sz="1600" b="1" dirty="0">
                <a:latin typeface="Arial" panose="020B0604020202020204" pitchFamily="34" charset="0"/>
              </a:rPr>
              <a:t> </a:t>
            </a:r>
            <a:endParaRPr lang="tr-TR" sz="1600" dirty="0">
              <a:latin typeface="Arial" panose="020B0604020202020204" pitchFamily="34" charset="0"/>
            </a:endParaRPr>
          </a:p>
          <a:p>
            <a:pPr algn="just"/>
            <a:endParaRPr lang="tr-TR" sz="1600"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1313708608"/>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340499"/>
            <a:ext cx="9144000" cy="5016758"/>
          </a:xfrm>
          <a:prstGeom prst="rect">
            <a:avLst/>
          </a:prstGeom>
        </p:spPr>
        <p:txBody>
          <a:bodyPr wrap="square">
            <a:spAutoFit/>
          </a:bodyPr>
          <a:lstStyle/>
          <a:p>
            <a:endParaRPr lang="tr-TR" sz="1600" b="1" dirty="0">
              <a:solidFill>
                <a:srgbClr val="FF0000"/>
              </a:solidFill>
              <a:latin typeface="Arial" panose="020B0604020202020204" pitchFamily="34" charset="0"/>
            </a:endParaRPr>
          </a:p>
          <a:p>
            <a:pPr algn="just"/>
            <a:r>
              <a:rPr lang="tr-TR" sz="1600" b="1" dirty="0">
                <a:solidFill>
                  <a:srgbClr val="FF0000"/>
                </a:solidFill>
                <a:latin typeface="Arial" panose="020B0604020202020204" pitchFamily="34" charset="0"/>
              </a:rPr>
              <a:t>ŞEHİR VE </a:t>
            </a:r>
            <a:r>
              <a:rPr lang="tr-TR" sz="1600" b="1" dirty="0" smtClean="0">
                <a:solidFill>
                  <a:srgbClr val="FF0000"/>
                </a:solidFill>
                <a:latin typeface="Arial" panose="020B0604020202020204" pitchFamily="34" charset="0"/>
              </a:rPr>
              <a:t>KASABALARDAKİ </a:t>
            </a:r>
            <a:r>
              <a:rPr lang="tr-TR" sz="1600" b="1" dirty="0">
                <a:solidFill>
                  <a:srgbClr val="FF0000"/>
                </a:solidFill>
                <a:latin typeface="Arial" panose="020B0604020202020204" pitchFamily="34" charset="0"/>
              </a:rPr>
              <a:t>MAHALLE MUHTAR </a:t>
            </a:r>
            <a:r>
              <a:rPr lang="tr-TR" sz="1600" b="1" dirty="0" smtClean="0">
                <a:solidFill>
                  <a:srgbClr val="FF0000"/>
                </a:solidFill>
                <a:latin typeface="Arial" panose="020B0604020202020204" pitchFamily="34" charset="0"/>
              </a:rPr>
              <a:t>VE</a:t>
            </a:r>
            <a:r>
              <a:rPr lang="tr-TR" sz="1600" b="1" dirty="0">
                <a:solidFill>
                  <a:srgbClr val="FF0000"/>
                </a:solidFill>
                <a:latin typeface="Arial" panose="020B0604020202020204" pitchFamily="34" charset="0"/>
              </a:rPr>
              <a:t> </a:t>
            </a:r>
            <a:r>
              <a:rPr lang="tr-TR" sz="1600" b="1" dirty="0" smtClean="0">
                <a:solidFill>
                  <a:srgbClr val="FF0000"/>
                </a:solidFill>
                <a:latin typeface="Arial" panose="020B0604020202020204" pitchFamily="34" charset="0"/>
              </a:rPr>
              <a:t>İHTİYAR </a:t>
            </a:r>
            <a:r>
              <a:rPr lang="tr-TR" sz="1600" b="1" dirty="0">
                <a:solidFill>
                  <a:srgbClr val="FF0000"/>
                </a:solidFill>
                <a:latin typeface="Arial" panose="020B0604020202020204" pitchFamily="34" charset="0"/>
              </a:rPr>
              <a:t>KURULLARI </a:t>
            </a:r>
            <a:r>
              <a:rPr lang="tr-TR" sz="1600" b="1" dirty="0" smtClean="0">
                <a:solidFill>
                  <a:srgbClr val="FF0000"/>
                </a:solidFill>
                <a:latin typeface="Arial" panose="020B0604020202020204" pitchFamily="34" charset="0"/>
              </a:rPr>
              <a:t>TÜZÜĞÜ</a:t>
            </a:r>
          </a:p>
          <a:p>
            <a:pPr algn="just"/>
            <a:endParaRPr lang="tr-TR" sz="1600" dirty="0">
              <a:solidFill>
                <a:srgbClr val="FF0000"/>
              </a:solidFill>
              <a:latin typeface="Arial" panose="020B0604020202020204" pitchFamily="34" charset="0"/>
            </a:endParaRPr>
          </a:p>
          <a:p>
            <a:pPr algn="just"/>
            <a:r>
              <a:rPr lang="tr-TR" sz="1600" b="1" dirty="0" smtClean="0">
                <a:latin typeface="Arial" panose="020B0604020202020204" pitchFamily="34" charset="0"/>
              </a:rPr>
              <a:t>Madde </a:t>
            </a:r>
            <a:r>
              <a:rPr lang="tr-TR" sz="1600" b="1" dirty="0">
                <a:latin typeface="Arial" panose="020B0604020202020204" pitchFamily="34" charset="0"/>
              </a:rPr>
              <a:t>24 – </a:t>
            </a:r>
            <a:r>
              <a:rPr lang="tr-TR" sz="1600" dirty="0">
                <a:latin typeface="Arial" panose="020B0604020202020204" pitchFamily="34" charset="0"/>
              </a:rPr>
              <a:t>Oy pusulalarının toplam bakımından seçim defterindeki imza, mühür ve işaretlere uygun olduğu anlaşıldıktan sonra aşağıdaki şekilde sayılmasına başlanır : </a:t>
            </a:r>
          </a:p>
          <a:p>
            <a:pPr algn="just"/>
            <a:r>
              <a:rPr lang="tr-TR" sz="1600" dirty="0">
                <a:latin typeface="Arial" panose="020B0604020202020204" pitchFamily="34" charset="0"/>
              </a:rPr>
              <a:t>A) Yazısı okunmayan pusulalarla seçilenin kim olduğu belli olmayan pusulalar bir tarafa ayrılır. </a:t>
            </a:r>
          </a:p>
          <a:p>
            <a:pPr algn="just"/>
            <a:r>
              <a:rPr lang="tr-TR" sz="1600" dirty="0">
                <a:latin typeface="Arial" panose="020B0604020202020204" pitchFamily="34" charset="0"/>
              </a:rPr>
              <a:t>B) Muhtarlık ve üyelik niteliklerini taşımayan adlar hesaba katılmaz. </a:t>
            </a:r>
          </a:p>
          <a:p>
            <a:pPr algn="just"/>
            <a:r>
              <a:rPr lang="tr-TR" sz="1600" dirty="0" smtClean="0">
                <a:latin typeface="Arial" panose="020B0604020202020204" pitchFamily="34" charset="0"/>
              </a:rPr>
              <a:t>C</a:t>
            </a:r>
            <a:r>
              <a:rPr lang="tr-TR" sz="1600" dirty="0">
                <a:latin typeface="Arial" panose="020B0604020202020204" pitchFamily="34" charset="0"/>
              </a:rPr>
              <a:t>) Muhtarlık için bir kişiden fazla ad yazılmış ise birinciden ve üyelik için (8) kişiden fazla ad yazılmış ise (8) inciden sonrakiler hesaba katılmaz. </a:t>
            </a:r>
          </a:p>
          <a:p>
            <a:pPr algn="just"/>
            <a:r>
              <a:rPr lang="tr-TR" sz="1600" dirty="0">
                <a:latin typeface="Arial" panose="020B0604020202020204" pitchFamily="34" charset="0"/>
              </a:rPr>
              <a:t>D) Seçim pusulalarının sayılması ve sınıflanması bu suretle tamamlandıktan sonra en çok oy kazanandan başlayarak sırasıyla her adayın kaç oy almış olduğu muhtar için ayrı, ihtiyar kurulu üyeleri için de ayrı olmak üzere belirtilir. </a:t>
            </a:r>
          </a:p>
          <a:p>
            <a:pPr algn="just"/>
            <a:r>
              <a:rPr lang="tr-TR" sz="1600" dirty="0">
                <a:latin typeface="Arial" panose="020B0604020202020204" pitchFamily="34" charset="0"/>
              </a:rPr>
              <a:t>E) Eşit oy kazananlardan evli olan, evlilerden yaşı büyük olan, bu da eşit ise çocuğu çok olan üstün tutulur. Çocuk sayısında eşitlik varsa ad çekme yapılarak adı önce çıkan sırada öne geçer. </a:t>
            </a:r>
          </a:p>
          <a:p>
            <a:pPr algn="just"/>
            <a:r>
              <a:rPr lang="tr-TR" sz="1600" dirty="0">
                <a:latin typeface="Arial" panose="020B0604020202020204" pitchFamily="34" charset="0"/>
              </a:rPr>
              <a:t>F) Muhtarlık oylarının sınıflanmasında en çok oy aldığı anlaşılan, muhtarlığa; ve ihtiyar kurulu üyeliği oylarının sınıflanmasında da en çok oy kazanandan başlayarak dört kişi asıl üyeliğe ve dört kişi de yedek üyeliğe ayrılır. </a:t>
            </a:r>
          </a:p>
          <a:p>
            <a:pPr algn="just"/>
            <a:endParaRPr lang="tr-TR" sz="1600" dirty="0" smtClean="0">
              <a:latin typeface="Arial" panose="020B0604020202020204" pitchFamily="34" charset="0"/>
            </a:endParaRPr>
          </a:p>
          <a:p>
            <a:pPr algn="just"/>
            <a:r>
              <a:rPr lang="tr-TR" sz="1600" b="1" dirty="0">
                <a:latin typeface="Arial" panose="020B0604020202020204" pitchFamily="34" charset="0"/>
              </a:rPr>
              <a:t> </a:t>
            </a:r>
            <a:endParaRPr lang="tr-TR" sz="1600" dirty="0">
              <a:latin typeface="Arial" panose="020B0604020202020204" pitchFamily="34" charset="0"/>
            </a:endParaRPr>
          </a:p>
          <a:p>
            <a:pPr algn="just"/>
            <a:endParaRPr lang="tr-TR" sz="1600"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23210983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Özel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595959"/>
      </a:hlink>
      <a:folHlink>
        <a:srgbClr val="0070C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Özel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595959"/>
    </a:hlink>
    <a:folHlink>
      <a:srgbClr val="0070C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p:Policy xmlns:p="office.server.policy" id="" local="true">
  <p:Name>Word</p:Name>
  <p:Description/>
  <p:Statement/>
  <p:PolicyItems>
    <p:PolicyItem featureId="Microsoft.Office.RecordsManagement.PolicyFeatures.PolicyAudit" staticId="0x0101003B147F77C3071D468F9E0A95E676C0750020976FFBC960AD4BB849054159F55981|8138272" UniqueId="e3811477-5fce-42e9-9657-7d49353905d0">
      <p:Name>Denetleme</p:Name>
      <p:Description>Belgelerdeki kullanıcı eylemlerini denetleyip öğeleri Denetim Günlüğü'ne listeler.</p:Description>
      <p:CustomData>
        <Audit>
          <Update/>
          <View/>
          <CheckInOut/>
          <MoveCopy/>
          <DeleteRestore/>
        </Audit>
      </p:CustomData>
    </p:PolicyItem>
  </p:PolicyItems>
</p:Policy>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Word" ma:contentTypeID="0x0101003B147F77C3071D468F9E0A95E676C0750020976FFBC960AD4BB849054159F55981" ma:contentTypeVersion="6" ma:contentTypeDescription="Yeni Belge Oluşturun." ma:contentTypeScope="" ma:versionID="741bb65bc159da59442d2aaaac5bc393">
  <xsd:schema xmlns:xsd="http://www.w3.org/2001/XMLSchema" xmlns:xs="http://www.w3.org/2001/XMLSchema" xmlns:p="http://schemas.microsoft.com/office/2006/metadata/properties" xmlns:ns1="http://schemas.microsoft.com/sharepoint/v3" xmlns:ns2="02bb0cb8-50a5-4580-9b6f-935d4679fd54" targetNamespace="http://schemas.microsoft.com/office/2006/metadata/properties" ma:root="true" ma:fieldsID="d768062729d83fea0dafefeaa05ae36f" ns1:_="" ns2:_="">
    <xsd:import namespace="http://schemas.microsoft.com/sharepoint/v3"/>
    <xsd:import namespace="02bb0cb8-50a5-4580-9b6f-935d4679fd54"/>
    <xsd:element name="properties">
      <xsd:complexType>
        <xsd:sequence>
          <xsd:element name="documentManagement">
            <xsd:complexType>
              <xsd:all>
                <xsd:element ref="ns2:_dlc_DocId" minOccurs="0"/>
                <xsd:element ref="ns2:_dlc_DocIdUrl" minOccurs="0"/>
                <xsd:element ref="ns2:_dlc_DocIdPersistId" minOccurs="0"/>
                <xsd:element ref="ns1:_dlc_Exemp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11" nillable="true" ma:displayName="İlkenin Dışında Tut"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2bb0cb8-50a5-4580-9b6f-935d4679fd54" elementFormDefault="qualified">
    <xsd:import namespace="http://schemas.microsoft.com/office/2006/documentManagement/types"/>
    <xsd:import namespace="http://schemas.microsoft.com/office/infopath/2007/PartnerControls"/>
    <xsd:element name="_dlc_DocId" ma:index="8" nillable="true" ma:displayName="Belge Kimliği Değeri" ma:description="Bu öğeye atanan belge kimliğinin değeri." ma:internalName="_dlc_DocId" ma:readOnly="true">
      <xsd:simpleType>
        <xsd:restriction base="dms:Text"/>
      </xsd:simpleType>
    </xsd:element>
    <xsd:element name="_dlc_DocIdUrl" ma:index="9" nillable="true" ma:displayName="Belge Kimliği" ma:description="Bu belgeye yönelik kalıcı bağlantı."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Kalıcı Kimlik" ma:description="Eklerken kimliği koru."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çerik Türü"/>
        <xsd:element ref="dc:title" minOccurs="0" maxOccurs="1" ma:index="4" ma:displayName="Başlı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p:properties xmlns:p="http://schemas.microsoft.com/office/2006/metadata/properties" xmlns:xsi="http://www.w3.org/2001/XMLSchema-instance" xmlns:pc="http://schemas.microsoft.com/office/infopath/2007/PartnerControls">
  <documentManagement>
    <_dlc_DocId xmlns="02bb0cb8-50a5-4580-9b6f-935d4679fd54">N2K5RXNDME4Q-11-498255</_dlc_DocId>
    <_dlc_DocIdUrl xmlns="02bb0cb8-50a5-4580-9b6f-935d4679fd54">
      <Url>https://portal.icisleri.gov.tr/sites/mahalliidareler/_layouts/15/DocIdRedir.aspx?ID=N2K5RXNDME4Q-11-498255</Url>
      <Description>N2K5RXNDME4Q-11-498255</Description>
    </_dlc_DocIdUrl>
  </documentManagement>
</p:properties>
</file>

<file path=customXml/itemProps1.xml><?xml version="1.0" encoding="utf-8"?>
<ds:datastoreItem xmlns:ds="http://schemas.openxmlformats.org/officeDocument/2006/customXml" ds:itemID="{C0A32E03-DCFD-4888-A1EE-17B9C2C2D097}">
  <ds:schemaRefs>
    <ds:schemaRef ds:uri="http://schemas.microsoft.com/sharepoint/v3/contenttype/forms"/>
  </ds:schemaRefs>
</ds:datastoreItem>
</file>

<file path=customXml/itemProps2.xml><?xml version="1.0" encoding="utf-8"?>
<ds:datastoreItem xmlns:ds="http://schemas.openxmlformats.org/officeDocument/2006/customXml" ds:itemID="{A1626BA1-28A4-4219-AB90-3048544D0437}">
  <ds:schemaRefs>
    <ds:schemaRef ds:uri="office.server.policy"/>
  </ds:schemaRefs>
</ds:datastoreItem>
</file>

<file path=customXml/itemProps3.xml><?xml version="1.0" encoding="utf-8"?>
<ds:datastoreItem xmlns:ds="http://schemas.openxmlformats.org/officeDocument/2006/customXml" ds:itemID="{AF9EE8BF-75A8-49E3-93C7-9CD6CCBB9C2D}">
  <ds:schemaRefs>
    <ds:schemaRef ds:uri="http://schemas.microsoft.com/sharepoint/events"/>
  </ds:schemaRefs>
</ds:datastoreItem>
</file>

<file path=customXml/itemProps4.xml><?xml version="1.0" encoding="utf-8"?>
<ds:datastoreItem xmlns:ds="http://schemas.openxmlformats.org/officeDocument/2006/customXml" ds:itemID="{756669F6-F4DF-4A58-AF8C-0EF73FB050F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2bb0cb8-50a5-4580-9b6f-935d4679fd5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3EAF6B10-A8A1-4DA6-B768-1D903D0AC2C5}">
  <ds:schemaRefs>
    <ds:schemaRef ds:uri="http://schemas.openxmlformats.org/package/2006/metadata/core-properties"/>
    <ds:schemaRef ds:uri="http://purl.org/dc/elements/1.1/"/>
    <ds:schemaRef ds:uri="http://schemas.microsoft.com/office/2006/documentManagement/types"/>
    <ds:schemaRef ds:uri="http://schemas.microsoft.com/office/infopath/2007/PartnerControls"/>
    <ds:schemaRef ds:uri="http://www.w3.org/XML/1998/namespace"/>
    <ds:schemaRef ds:uri="02bb0cb8-50a5-4580-9b6f-935d4679fd54"/>
    <ds:schemaRef ds:uri="http://purl.org/dc/dcmitype/"/>
    <ds:schemaRef ds:uri="http://purl.org/dc/terms/"/>
    <ds:schemaRef ds:uri="http://schemas.microsoft.com/sharepoint/v3"/>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18487</TotalTime>
  <Words>15486</Words>
  <Application>Microsoft Office PowerPoint</Application>
  <PresentationFormat>Ekran Gösterisi (4:3)</PresentationFormat>
  <Paragraphs>1186</Paragraphs>
  <Slides>117</Slides>
  <Notes>82</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117</vt:i4>
      </vt:variant>
    </vt:vector>
  </HeadingPairs>
  <TitlesOfParts>
    <vt:vector size="124" baseType="lpstr">
      <vt:lpstr>MS PGothic</vt:lpstr>
      <vt:lpstr>Arial</vt:lpstr>
      <vt:lpstr>Calibri</vt:lpstr>
      <vt:lpstr>Tahoma</vt:lpstr>
      <vt:lpstr>Times New Roman</vt:lpstr>
      <vt:lpstr>Wingdings</vt:lpstr>
      <vt:lpstr>Office Theme</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DC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EE DDD</dc:creator>
  <cp:lastModifiedBy>Ebru ÖZCANAN</cp:lastModifiedBy>
  <cp:revision>1496</cp:revision>
  <cp:lastPrinted>2017-09-12T06:41:10Z</cp:lastPrinted>
  <dcterms:created xsi:type="dcterms:W3CDTF">2016-10-20T09:01:58Z</dcterms:created>
  <dcterms:modified xsi:type="dcterms:W3CDTF">2020-09-25T11:47:37Z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db883432-1257-4e8d-909c-bde54d28185c</vt:lpwstr>
  </property>
  <property fmtid="{D5CDD505-2E9C-101B-9397-08002B2CF9AE}" pid="3" name="ContentTypeId">
    <vt:lpwstr>0x0101003B147F77C3071D468F9E0A95E676C0750020976FFBC960AD4BB849054159F55981</vt:lpwstr>
  </property>
</Properties>
</file>